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60" d="100"/>
          <a:sy n="160" d="100"/>
        </p:scale>
        <p:origin x="216" y="-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95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Accueil. Vérifier que chaque participant dispose d’un poste, d’un navigateur récent et d’un compte de test. Ne pas modifier les mots de passe partagés.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Démonstration : ouvrir la géolocalisation, déplacer le marqueur uniquement si un laboratoire de formation est utilisé, fermer la fenêtre puis enregistrer.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Faire verbaliser la différence entre capacité analytique permanente et disponibilité journalière.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Sélectionner une détermination de test. Montrer le formulaire sans modifier de données réelles. Expliquer le lien avec la capacité journalière.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Montrer l’ajout d’un équipement et d’une ressource humaine avec données fictives, sans valider si l’environnement partagé ne dispose pas d’un laboratoire de 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Lancer le chronomètre. Faire travailler les participants par binômes. Ne pas donner la solution immédiatement. À la fin, demander une preuve à l'écran et faire restaurer les données modifiées.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Faire une déclaration de test : sélectionner “Partiellement”, choisir une raison et ajouter une note FORM_. Enregistrer puis vérifier.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Demander aux participants de reformuler deux raisons vagues en raisons exploitables.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Expliquer que l’indicateur n’est pas un objectif à “optimiser” artificiellement. Une donnée honnête permet de traiter les causes réelles.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Présenter le stock comme le résultat des mouvements, pas comme une quantité modifiée arbitrairement. Les corrections doivent être justifiées.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Utiliser un lot de formation distinct. Montrer l’effet immédiat sur la situation du stock et l’historique.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Présenter les objectifs en termes de tâches observables. Demander aux participants de citer leur rôle et leur responsabilité principale dans GeoLab II.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Tester volontairement une quantité supérieure au stock pour montrer le contrôle, puis saisir une valeur valide.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Faire cliquer sur l’historique d’un produit. Demander aux participants d’expliquer le solde à partir des mouvements.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Lancer le chronomètre. Faire travailler les participants par binômes. Ne pas donner la solution immédiatement. À la fin, demander une preuve à l'écran et faire restaurer les données modifiées.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Démonstration : rechercher un laboratoire par détermination, afficher les wilayas, mesurer une distance et exporter une image PNG.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Faire rédiger un message de stock critique. Montrer la liste, l’étoile, les mots-clés, la boîte d’envoi et la suppression.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Cette diapositive sert de synthèse du parcours utilisateur. Demander à chaque participant de choisir une pratique à appliquer immédiatement.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Diapositive de transition. Annoncer le changement de parcours et rappeler les objectifs de la séquence.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Distinguer les administrateurs métier des administrateurs système. La formation traite l’administration fonctionnelle, pas la gestion technique du serveur.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Créer un compte de formation avec un login unique. Montrer l’activation/désactivation. Ne pas réutiliser un login existant.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Montrer le champ Modèle, le validateur et l’écran de démarrage. Insister sur l’étendue de données, qui est aussi importante que les droits.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rythme est volontairement opérationnel. Les démonstrations doivent être courtes et immédiatement suivies d’une action des participants.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 matrice est indicative. Comparer avec les groupes existants en préproduction. Ne pas modifier les droits globaux pendant la 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Rechercher les actions FORM_ produites pendant les exercices. Montrer l’ancienne et la nouvelle valeur si disponible.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Rappeler le circuit de proposition et validation. Les valeurs de formation ne doivent pas être créées dans un référentiel national partagé sans autorisation.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Démontrer la recherche rapide et dynamique dans l’annuaire. Ne créer un laboratoire de test que si un code dédié a été validé.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Expliquer le lien produit -&gt; déterminations -&gt; méthodes. Montrer la recherche avant ajout.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Montrer la catégorie, l’unité et le seuil. Expliquer qu’un changement d’unité après utilisation peut invalider la lecture des historiques.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 pas modifier les couches en séance sauf environnement isolé. L’objectif est de comprendre le lien GeoServer -&gt; couche GeoLab -&gt; popup.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Lancer le chronomètre. Faire travailler les participants par binômes. Ne pas donner la solution immédiatement. À la fin, demander une preuve à l'écran et faire restaurer les données modifiées.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Utiliser ce scénario comme débrief de l’exercice 3. Faire expliciter les points de contrôle et les responsabilités de chaque rôle.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Utiliser la fiche de nettoyage du cahier d’exercices. Affecter une personne par binôme pour confirmer la remise en état.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Relier chaque module à un besoin métier. Insister sur la chaîne donnée -&gt; décision : la qualité des tableaux de bord dépend directement de la qualité des saisies.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Réponses attendues : 1 structurelle vs réelle du jour ; 2 identité, rôle, structure ; 3 somme des mouvements par lot ; 4 limite le périmètre visible/modifiable ; 5 historique et journal avec utilisateur/date/valeurs.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Faire un tour de table : chaque participant cite le réflexe le plus important pour son rôle.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Conserver cette diapositive pour documenter la version du support. Mettre à jour les guides et les captures après toute évolution fonctionnelle majeure.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Clôturer par les actions suivantes : confirmer le nettoyage, collecter l’évaluation, communiquer le canal de support et les documents remis.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Faire identifier par chaque participant son profil, son périmètre et les actions qu’il ne doit pas réaliser.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 mots de passe sont remis dans le cahier d’exercices. Vérifier la connexion de tous les participants. En cas d’échec, tester le profil avec le formateur avant toute réinitialisation.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Montrer la recherche rapide, la recherche dynamique, l’export, la pagination et les icônes d’édition. Rappeler que l’enregistrement doit être explicitement confirmé.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Diapositive de transition. Annoncer le changement de parcours et rappeler les objectifs de la séquence.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Présenter la fiche comme un référentiel local du laboratoire. Les données structurelles sont mises à jour lorsque la situation change, pas uniquement le jour de la 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8.sv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22.sv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34.sv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svg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svg"/><Relationship Id="rId5" Type="http://schemas.openxmlformats.org/officeDocument/2006/relationships/image" Target="../media/image42.svg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47.svg"/><Relationship Id="rId4" Type="http://schemas.openxmlformats.org/officeDocument/2006/relationships/image" Target="../media/image4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34.sv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7" Type="http://schemas.openxmlformats.org/officeDocument/2006/relationships/image" Target="../media/image56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svg"/><Relationship Id="rId5" Type="http://schemas.openxmlformats.org/officeDocument/2006/relationships/image" Target="../media/image54.svg"/><Relationship Id="rId4" Type="http://schemas.openxmlformats.org/officeDocument/2006/relationships/image" Target="../media/image5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sv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1.svg"/><Relationship Id="rId7" Type="http://schemas.openxmlformats.org/officeDocument/2006/relationships/image" Target="../media/image64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svg"/><Relationship Id="rId5" Type="http://schemas.openxmlformats.org/officeDocument/2006/relationships/image" Target="../media/image23.svg"/><Relationship Id="rId4" Type="http://schemas.openxmlformats.org/officeDocument/2006/relationships/image" Target="../media/image6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7.jp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5" Type="http://schemas.openxmlformats.org/officeDocument/2006/relationships/image" Target="../media/image69.svg"/><Relationship Id="rId4" Type="http://schemas.openxmlformats.org/officeDocument/2006/relationships/image" Target="../media/image6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svg"/><Relationship Id="rId4" Type="http://schemas.openxmlformats.org/officeDocument/2006/relationships/image" Target="../media/image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80.jpg"/><Relationship Id="rId4" Type="http://schemas.openxmlformats.org/officeDocument/2006/relationships/image" Target="../media/image7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86.svg"/><Relationship Id="rId4" Type="http://schemas.openxmlformats.org/officeDocument/2006/relationships/image" Target="../media/image8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svg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34.svg"/><Relationship Id="rId4" Type="http://schemas.openxmlformats.org/officeDocument/2006/relationships/image" Target="../media/image4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image" Target="../media/image91.sv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9.svg"/><Relationship Id="rId4" Type="http://schemas.openxmlformats.org/officeDocument/2006/relationships/image" Target="../media/image9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geolab.delta-soft.net/geolab" TargetMode="External"/><Relationship Id="rId4" Type="http://schemas.openxmlformats.org/officeDocument/2006/relationships/image" Target="../media/image9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eolab.delta-soft.net/geolab" TargetMode="Externa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9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5" Type="http://schemas.openxmlformats.org/officeDocument/2006/relationships/image" Target="../media/image8.sv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ptx_unzip/ppt/media/image13.png"/>
          <p:cNvPicPr>
            <a:picLocks noChangeAspect="1"/>
          </p:cNvPicPr>
          <p:nvPr/>
        </p:nvPicPr>
        <p:blipFill>
          <a:blip r:embed="rId3"/>
          <a:srcRect t="2676" b="2676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3A5F">
              <a:alpha val="85000"/>
            </a:srgbClr>
          </a:solidFill>
          <a:ln w="12700">
            <a:solidFill>
              <a:srgbClr val="203A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6629400" cy="6858000"/>
          </a:xfrm>
          <a:prstGeom prst="rect">
            <a:avLst/>
          </a:prstGeom>
          <a:solidFill>
            <a:srgbClr val="0B5D67">
              <a:alpha val="97000"/>
            </a:srgbClr>
          </a:solidFill>
          <a:ln w="12700">
            <a:solidFill>
              <a:srgbClr val="0B5D6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2"/>
          <p:cNvSpPr/>
          <p:nvPr/>
        </p:nvSpPr>
        <p:spPr>
          <a:xfrm>
            <a:off x="713232" y="621792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kern="0" spc="120" dirty="0">
                <a:solidFill>
                  <a:srgbClr val="F2B70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713232" y="1353312"/>
            <a:ext cx="544068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Formation des administrateurs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 des utilisateurs de laboratoire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809572" y="3145536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 de cours - Environnement de préproduction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749808" y="3703320"/>
            <a:ext cx="4526280" cy="0"/>
          </a:xfrm>
          <a:prstGeom prst="line">
            <a:avLst/>
          </a:prstGeom>
          <a:noFill/>
          <a:ln w="381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749808" y="3968496"/>
            <a:ext cx="3977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09h00-12h00  |  13h30-15h30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49808" y="4571999"/>
            <a:ext cx="2926080" cy="17690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Nadir Benhamouda</a:t>
            </a:r>
            <a:b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</a:br>
            <a:r>
              <a:rPr lang="en-US" sz="1300" dirty="0">
                <a:solidFill>
                  <a:schemeClr val="bg1">
                    <a:lumMod val="75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nadir.benhamouda@delta-soft.com</a:t>
            </a:r>
            <a:b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</a:br>
            <a:b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</a:br>
            <a:r>
              <a:rPr lang="en-US" sz="13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GEOLAB III</a:t>
            </a:r>
            <a:endParaRPr lang="en-US" sz="1300" dirty="0"/>
          </a:p>
        </p:txBody>
      </p:sp>
      <p:pic>
        <p:nvPicPr>
          <p:cNvPr id="12" name="Image 1" descr="/mnt/data/_pdfimgs_user/img-0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7961" y="6233817"/>
            <a:ext cx="580644" cy="393192"/>
          </a:xfrm>
          <a:prstGeom prst="rect">
            <a:avLst/>
          </a:prstGeom>
        </p:spPr>
      </p:pic>
      <p:pic>
        <p:nvPicPr>
          <p:cNvPr id="13" name="Image 2" descr="/mnt/data/_pdfimgs_user/img-0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6585" y="6233817"/>
            <a:ext cx="589788" cy="3931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Identification et géolocalisation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11-14.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812280" cy="3977640"/>
          </a:xfrm>
          <a:prstGeom prst="roundRect">
            <a:avLst>
              <a:gd name="adj" fmla="val 114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225" y="1325880"/>
            <a:ext cx="4497991" cy="3922776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726680" y="1298448"/>
            <a:ext cx="3822192" cy="2240280"/>
          </a:xfrm>
          <a:prstGeom prst="roundRect">
            <a:avLst>
              <a:gd name="adj" fmla="val 204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user/img-0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359" y="1344168"/>
            <a:ext cx="2802835" cy="214884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699248" y="3886200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0"/>
          <p:cNvSpPr/>
          <p:nvPr/>
        </p:nvSpPr>
        <p:spPr>
          <a:xfrm>
            <a:off x="7909560" y="3794760"/>
            <a:ext cx="3584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7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Vérifier</a:t>
            </a:r>
            <a:r>
              <a:rPr lang="en-US" sz="137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code, nom, tutelle, statut, wilaya et commune.</a:t>
            </a:r>
            <a:endParaRPr lang="en-US" sz="1370" dirty="0"/>
          </a:p>
        </p:txBody>
      </p:sp>
      <p:sp>
        <p:nvSpPr>
          <p:cNvPr id="15" name="Shape 11"/>
          <p:cNvSpPr/>
          <p:nvPr/>
        </p:nvSpPr>
        <p:spPr>
          <a:xfrm>
            <a:off x="7699248" y="4407408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2"/>
          <p:cNvSpPr/>
          <p:nvPr/>
        </p:nvSpPr>
        <p:spPr>
          <a:xfrm>
            <a:off x="7909560" y="4315968"/>
            <a:ext cx="3584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7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Positionner</a:t>
            </a:r>
            <a:r>
              <a:rPr lang="en-US" sz="137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le laboratoire sur la carte ou saisir latitude/longitude.</a:t>
            </a:r>
            <a:endParaRPr lang="en-US" sz="1370" dirty="0"/>
          </a:p>
        </p:txBody>
      </p:sp>
      <p:sp>
        <p:nvSpPr>
          <p:cNvPr id="17" name="Shape 13"/>
          <p:cNvSpPr/>
          <p:nvPr/>
        </p:nvSpPr>
        <p:spPr>
          <a:xfrm>
            <a:off x="7699248" y="4928616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4"/>
          <p:cNvSpPr/>
          <p:nvPr/>
        </p:nvSpPr>
        <p:spPr>
          <a:xfrm>
            <a:off x="7909560" y="4837176"/>
            <a:ext cx="3584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7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Compléter</a:t>
            </a:r>
            <a:r>
              <a:rPr lang="en-US" sz="137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téléphone, email et adresse professionnelle.</a:t>
            </a:r>
            <a:endParaRPr lang="en-US" sz="1370" dirty="0"/>
          </a:p>
        </p:txBody>
      </p:sp>
      <p:sp>
        <p:nvSpPr>
          <p:cNvPr id="19" name="Shape 15"/>
          <p:cNvSpPr/>
          <p:nvPr/>
        </p:nvSpPr>
        <p:spPr>
          <a:xfrm>
            <a:off x="7699248" y="5449824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6"/>
          <p:cNvSpPr/>
          <p:nvPr/>
        </p:nvSpPr>
        <p:spPr>
          <a:xfrm>
            <a:off x="7909560" y="5358384"/>
            <a:ext cx="35844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7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Enregistrer</a:t>
            </a:r>
            <a:r>
              <a:rPr lang="en-US" sz="137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puis contrôler le résultat dans la fiche et la carte.</a:t>
            </a:r>
            <a:endParaRPr lang="en-US" sz="1370" dirty="0"/>
          </a:p>
        </p:txBody>
      </p:sp>
      <p:sp>
        <p:nvSpPr>
          <p:cNvPr id="21" name="Shape 17"/>
          <p:cNvSpPr/>
          <p:nvPr/>
        </p:nvSpPr>
        <p:spPr>
          <a:xfrm>
            <a:off x="640080" y="5468112"/>
            <a:ext cx="6812280" cy="594360"/>
          </a:xfrm>
          <a:prstGeom prst="roundRect">
            <a:avLst>
              <a:gd name="adj" fmla="val 6154"/>
            </a:avLst>
          </a:prstGeom>
          <a:solidFill>
            <a:srgbClr val="FFF8D9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18"/>
          <p:cNvSpPr/>
          <p:nvPr/>
        </p:nvSpPr>
        <p:spPr>
          <a:xfrm>
            <a:off x="960120" y="5641848"/>
            <a:ext cx="6172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Contrôle clé : longitude et latitude ne doivent pas être inversées. Vérifier visuellement la position sur la carte.</a:t>
            </a:r>
            <a:endParaRPr lang="en-US" sz="1320" dirty="0"/>
          </a:p>
        </p:txBody>
      </p:sp>
      <p:sp>
        <p:nvSpPr>
          <p:cNvPr id="23" name="Shape 19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0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IDENTITÉ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Capacité analytique : ce que le laboratoire peut offrir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14-16.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307592"/>
            <a:ext cx="6629400" cy="4114800"/>
          </a:xfrm>
          <a:prstGeom prst="roundRect">
            <a:avLst>
              <a:gd name="adj" fmla="val 111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2063730"/>
            <a:ext cx="6556248" cy="2602525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571232" y="1307592"/>
            <a:ext cx="39776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0" y="1490472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165592" y="1472184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Agrément et convention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799832" y="1874520"/>
            <a:ext cx="3520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Renseigner le numéro, la date et la convention avec le CACQE lorsque ces informations sont applicables.</a:t>
            </a:r>
            <a:endParaRPr lang="en-US" sz="1220" dirty="0"/>
          </a:p>
        </p:txBody>
      </p:sp>
      <p:sp>
        <p:nvSpPr>
          <p:cNvPr id="15" name="Shape 11"/>
          <p:cNvSpPr/>
          <p:nvPr/>
        </p:nvSpPr>
        <p:spPr>
          <a:xfrm>
            <a:off x="7571232" y="2697480"/>
            <a:ext cx="39776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400" y="2880360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165592" y="286207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Types d’analyses et d’essais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7799832" y="3264408"/>
            <a:ext cx="3520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Déplacer les catégories proposées par le laboratoire vers la liste sélectionnée ; ajouter des notes utiles.</a:t>
            </a:r>
            <a:endParaRPr lang="en-US" sz="1220" dirty="0"/>
          </a:p>
        </p:txBody>
      </p:sp>
      <p:sp>
        <p:nvSpPr>
          <p:cNvPr id="19" name="Shape 14"/>
          <p:cNvSpPr/>
          <p:nvPr/>
        </p:nvSpPr>
        <p:spPr>
          <a:xfrm>
            <a:off x="7571232" y="4087368"/>
            <a:ext cx="397764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2400" y="4270248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165592" y="425196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Effet dans GeoLab II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7799832" y="4654296"/>
            <a:ext cx="3520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Ces données alimentent la recherche de laboratoires et servent de cadre aux déterminations et déclarations quotidiennes.</a:t>
            </a:r>
            <a:endParaRPr lang="en-US" sz="1220" dirty="0"/>
          </a:p>
        </p:txBody>
      </p:sp>
      <p:sp>
        <p:nvSpPr>
          <p:cNvPr id="23" name="Text 17"/>
          <p:cNvSpPr/>
          <p:nvPr/>
        </p:nvSpPr>
        <p:spPr>
          <a:xfrm>
            <a:off x="658368" y="565099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C7484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 pas confondre :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2057400" y="5650992"/>
            <a:ext cx="9235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capacité structurelle = service que le laboratoire sait réaliser ; capacité journalière = disponibilité réelle du jour.</a:t>
            </a:r>
            <a:endParaRPr lang="en-US" sz="1400" dirty="0"/>
          </a:p>
        </p:txBody>
      </p:sp>
      <p:sp>
        <p:nvSpPr>
          <p:cNvPr id="25" name="Shape 19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0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CAPACITÉ</a:t>
            </a:r>
            <a:endParaRPr lang="en-US" sz="82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Déterminations : disponibilité, méthode et accréditation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16-19.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537960" cy="3090672"/>
          </a:xfrm>
          <a:prstGeom prst="roundRect">
            <a:avLst>
              <a:gd name="adj" fmla="val 147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578" y="1335024"/>
            <a:ext cx="5638965" cy="301752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424928" y="1298448"/>
            <a:ext cx="4114800" cy="3090672"/>
          </a:xfrm>
          <a:prstGeom prst="roundRect">
            <a:avLst>
              <a:gd name="adj" fmla="val 147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user/img-02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1504" y="1407179"/>
            <a:ext cx="4041648" cy="2873209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49808" y="4663440"/>
            <a:ext cx="2542032" cy="1234440"/>
          </a:xfrm>
          <a:prstGeom prst="roundRect">
            <a:avLst>
              <a:gd name="adj" fmla="val 5926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0"/>
          <p:cNvSpPr/>
          <p:nvPr/>
        </p:nvSpPr>
        <p:spPr>
          <a:xfrm>
            <a:off x="978408" y="4828032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 cours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978408" y="5230368"/>
            <a:ext cx="208483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Indique si la détermination est réellement réalisée par le laboratoire.</a:t>
            </a:r>
            <a:endParaRPr lang="en-US" sz="1080" dirty="0"/>
          </a:p>
        </p:txBody>
      </p:sp>
      <p:sp>
        <p:nvSpPr>
          <p:cNvPr id="16" name="Shape 12"/>
          <p:cNvSpPr/>
          <p:nvPr/>
        </p:nvSpPr>
        <p:spPr>
          <a:xfrm>
            <a:off x="3511296" y="4663440"/>
            <a:ext cx="2542032" cy="1234440"/>
          </a:xfrm>
          <a:prstGeom prst="roundRect">
            <a:avLst>
              <a:gd name="adj" fmla="val 5926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3"/>
          <p:cNvSpPr/>
          <p:nvPr/>
        </p:nvSpPr>
        <p:spPr>
          <a:xfrm>
            <a:off x="3739896" y="4828032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Accrédité</a:t>
            </a:r>
            <a:endParaRPr lang="en-US" sz="1450" dirty="0"/>
          </a:p>
        </p:txBody>
      </p:sp>
      <p:sp>
        <p:nvSpPr>
          <p:cNvPr id="18" name="Text 14"/>
          <p:cNvSpPr/>
          <p:nvPr/>
        </p:nvSpPr>
        <p:spPr>
          <a:xfrm>
            <a:off x="3739896" y="5230368"/>
            <a:ext cx="208483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À renseigner uniquement avec numéro et date lorsque l’accréditation est valide.</a:t>
            </a:r>
            <a:endParaRPr lang="en-US" sz="1080" dirty="0"/>
          </a:p>
        </p:txBody>
      </p:sp>
      <p:sp>
        <p:nvSpPr>
          <p:cNvPr id="19" name="Shape 15"/>
          <p:cNvSpPr/>
          <p:nvPr/>
        </p:nvSpPr>
        <p:spPr>
          <a:xfrm>
            <a:off x="6272784" y="4663440"/>
            <a:ext cx="2542032" cy="1234440"/>
          </a:xfrm>
          <a:prstGeom prst="roundRect">
            <a:avLst>
              <a:gd name="adj" fmla="val 5926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6"/>
          <p:cNvSpPr/>
          <p:nvPr/>
        </p:nvSpPr>
        <p:spPr>
          <a:xfrm>
            <a:off x="6501384" y="4828032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Méthode</a:t>
            </a:r>
            <a:endParaRPr lang="en-US" sz="1450" dirty="0"/>
          </a:p>
        </p:txBody>
      </p:sp>
      <p:sp>
        <p:nvSpPr>
          <p:cNvPr id="21" name="Text 17"/>
          <p:cNvSpPr/>
          <p:nvPr/>
        </p:nvSpPr>
        <p:spPr>
          <a:xfrm>
            <a:off x="6501384" y="5230368"/>
            <a:ext cx="208483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Sélectionner la méthode utilisée ; éviter les descriptions ambiguës.</a:t>
            </a:r>
            <a:endParaRPr lang="en-US" sz="1080" dirty="0"/>
          </a:p>
        </p:txBody>
      </p:sp>
      <p:sp>
        <p:nvSpPr>
          <p:cNvPr id="22" name="Shape 18"/>
          <p:cNvSpPr/>
          <p:nvPr/>
        </p:nvSpPr>
        <p:spPr>
          <a:xfrm>
            <a:off x="9034272" y="4663440"/>
            <a:ext cx="2542032" cy="1234440"/>
          </a:xfrm>
          <a:prstGeom prst="roundRect">
            <a:avLst>
              <a:gd name="adj" fmla="val 5926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19"/>
          <p:cNvSpPr/>
          <p:nvPr/>
        </p:nvSpPr>
        <p:spPr>
          <a:xfrm>
            <a:off x="9262872" y="4828032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Suppression</a:t>
            </a:r>
            <a:endParaRPr lang="en-US" sz="1450" dirty="0"/>
          </a:p>
        </p:txBody>
      </p:sp>
      <p:sp>
        <p:nvSpPr>
          <p:cNvPr id="24" name="Text 20"/>
          <p:cNvSpPr/>
          <p:nvPr/>
        </p:nvSpPr>
        <p:spPr>
          <a:xfrm>
            <a:off x="9262872" y="5230368"/>
            <a:ext cx="2084832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À réserver aux erreurs ; vérifier l’impact et la traçabilité avant de supprimer.</a:t>
            </a:r>
            <a:endParaRPr lang="en-US" sz="1080" dirty="0"/>
          </a:p>
        </p:txBody>
      </p:sp>
      <p:sp>
        <p:nvSpPr>
          <p:cNvPr id="25" name="Shape 21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2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DÉTERMINATIONS</a:t>
            </a:r>
            <a:endParaRPr lang="en-US" sz="82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Équipements et ressources humaines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19-23.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5321808" cy="2084832"/>
          </a:xfrm>
          <a:prstGeom prst="roundRect">
            <a:avLst>
              <a:gd name="adj" fmla="val 2193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646741"/>
            <a:ext cx="5248656" cy="1388247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236208" y="1298448"/>
            <a:ext cx="5321808" cy="2084832"/>
          </a:xfrm>
          <a:prstGeom prst="roundRect">
            <a:avLst>
              <a:gd name="adj" fmla="val 2193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user/img-0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784" y="1543861"/>
            <a:ext cx="5248656" cy="1594006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40080" y="3675888"/>
            <a:ext cx="5321808" cy="1901952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1248" y="3858768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34440" y="3840480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Équipements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868680" y="4242816"/>
            <a:ext cx="4864608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Numéro de série unique, type, état, dates de mise en service et d’acquisition, coût et date d’arrêt. L’état doit refléter la réalité opérationnelle.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6236208" y="3675888"/>
            <a:ext cx="5321808" cy="1901952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37376" y="3858768"/>
            <a:ext cx="292608" cy="29260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830568" y="3840480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Ressources humaines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6464808" y="4242816"/>
            <a:ext cx="4864608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Nom, profil, date de recrutement et de départ. Utiliser les profils normalisés et mettre à jour les mouvements du personnel.</a:t>
            </a:r>
            <a:endParaRPr lang="en-US" sz="1400" dirty="0"/>
          </a:p>
        </p:txBody>
      </p:sp>
      <p:sp>
        <p:nvSpPr>
          <p:cNvPr id="21" name="Shape 15"/>
          <p:cNvSpPr/>
          <p:nvPr/>
        </p:nvSpPr>
        <p:spPr>
          <a:xfrm>
            <a:off x="1417320" y="5806440"/>
            <a:ext cx="9372600" cy="347472"/>
          </a:xfrm>
          <a:prstGeom prst="roundRect">
            <a:avLst>
              <a:gd name="adj" fmla="val 7895"/>
            </a:avLst>
          </a:prstGeom>
          <a:solidFill>
            <a:srgbClr val="F4F6F8"/>
          </a:solidFill>
          <a:ln w="8890">
            <a:solidFill>
              <a:srgbClr val="CDD5D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16"/>
          <p:cNvSpPr/>
          <p:nvPr/>
        </p:nvSpPr>
        <p:spPr>
          <a:xfrm>
            <a:off x="1691640" y="5907024"/>
            <a:ext cx="8823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Ces données expliquent les limitations quotidiennes et alimentent les indicateurs d’impact.</a:t>
            </a:r>
            <a:endParaRPr lang="en-US" sz="1350" dirty="0"/>
          </a:p>
        </p:txBody>
      </p:sp>
      <p:sp>
        <p:nvSpPr>
          <p:cNvPr id="23" name="Shape 17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18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RESSOURCES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MISE EN PRATIQUE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Exercice 1 - Contrôler une fiche laboratoire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Références : Guide utilisateur, p. 9-24.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48640" y="1234440"/>
            <a:ext cx="1920240" cy="4526280"/>
          </a:xfrm>
          <a:prstGeom prst="roundRect">
            <a:avLst>
              <a:gd name="adj" fmla="val 3810"/>
            </a:avLst>
          </a:prstGeom>
          <a:solidFill>
            <a:srgbClr val="FFF8D9"/>
          </a:solidFill>
          <a:ln w="1524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4672" y="1527048"/>
            <a:ext cx="347472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261872" y="1499616"/>
            <a:ext cx="960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 minutes</a:t>
            </a:r>
            <a:endParaRPr lang="en-US" sz="17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672" y="2057400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61872" y="2002536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 observateur admin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822960" y="295351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Règle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822960" y="3310128"/>
            <a:ext cx="1371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Préfixer toute donnée temporaire par FORM_ et remettre les valeurs initiales à la fin.</a:t>
            </a:r>
            <a:endParaRPr lang="en-US" sz="12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1288" y="4800600"/>
            <a:ext cx="548640" cy="5486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2960" y="541324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C748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Préproduction uniquement</a:t>
            </a:r>
            <a:endParaRPr lang="en-US" sz="1050" dirty="0"/>
          </a:p>
        </p:txBody>
      </p:sp>
      <p:sp>
        <p:nvSpPr>
          <p:cNvPr id="18" name="Text 13"/>
          <p:cNvSpPr/>
          <p:nvPr/>
        </p:nvSpPr>
        <p:spPr>
          <a:xfrm>
            <a:off x="2788920" y="126187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5D6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Consigne</a:t>
            </a:r>
            <a:endParaRPr lang="en-US" sz="1900" dirty="0"/>
          </a:p>
        </p:txBody>
      </p:sp>
      <p:sp>
        <p:nvSpPr>
          <p:cNvPr id="19" name="Shape 14"/>
          <p:cNvSpPr/>
          <p:nvPr/>
        </p:nvSpPr>
        <p:spPr>
          <a:xfrm>
            <a:off x="2788920" y="1783080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5"/>
          <p:cNvSpPr/>
          <p:nvPr/>
        </p:nvSpPr>
        <p:spPr>
          <a:xfrm>
            <a:off x="2999232" y="1691640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 connecter avec le compte laboratoire affecté.</a:t>
            </a:r>
            <a:endParaRPr lang="en-US" sz="1550" dirty="0"/>
          </a:p>
        </p:txBody>
      </p:sp>
      <p:sp>
        <p:nvSpPr>
          <p:cNvPr id="21" name="Shape 16"/>
          <p:cNvSpPr/>
          <p:nvPr/>
        </p:nvSpPr>
        <p:spPr>
          <a:xfrm>
            <a:off x="2788920" y="2359152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17"/>
          <p:cNvSpPr/>
          <p:nvPr/>
        </p:nvSpPr>
        <p:spPr>
          <a:xfrm>
            <a:off x="2999232" y="2267712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Vérifier l’identification, la tutelle, la wilaya et la commune.</a:t>
            </a:r>
            <a:endParaRPr lang="en-US" sz="1550" dirty="0"/>
          </a:p>
        </p:txBody>
      </p:sp>
      <p:sp>
        <p:nvSpPr>
          <p:cNvPr id="23" name="Shape 18"/>
          <p:cNvSpPr/>
          <p:nvPr/>
        </p:nvSpPr>
        <p:spPr>
          <a:xfrm>
            <a:off x="2788920" y="2935224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19"/>
          <p:cNvSpPr/>
          <p:nvPr/>
        </p:nvSpPr>
        <p:spPr>
          <a:xfrm>
            <a:off x="2999232" y="2843784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Ouvrir la géolocalisation et confirmer que le marqueur correspond au laboratoire.</a:t>
            </a:r>
            <a:endParaRPr lang="en-US" sz="1550" dirty="0"/>
          </a:p>
        </p:txBody>
      </p:sp>
      <p:sp>
        <p:nvSpPr>
          <p:cNvPr id="25" name="Shape 20"/>
          <p:cNvSpPr/>
          <p:nvPr/>
        </p:nvSpPr>
        <p:spPr>
          <a:xfrm>
            <a:off x="2788920" y="3511296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1"/>
          <p:cNvSpPr/>
          <p:nvPr/>
        </p:nvSpPr>
        <p:spPr>
          <a:xfrm>
            <a:off x="2999232" y="3419856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Contrôler une détermination, un équipement et une ressource humaine.</a:t>
            </a:r>
            <a:endParaRPr lang="en-US" sz="1550" dirty="0"/>
          </a:p>
        </p:txBody>
      </p:sp>
      <p:sp>
        <p:nvSpPr>
          <p:cNvPr id="27" name="Shape 22"/>
          <p:cNvSpPr/>
          <p:nvPr/>
        </p:nvSpPr>
        <p:spPr>
          <a:xfrm>
            <a:off x="2788920" y="4087368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3"/>
          <p:cNvSpPr/>
          <p:nvPr/>
        </p:nvSpPr>
        <p:spPr>
          <a:xfrm>
            <a:off x="2999232" y="3995928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Avec accord du formateur, modifier un champ de test puis restaurer la valeur initiale.</a:t>
            </a:r>
            <a:endParaRPr lang="en-US" sz="1550" dirty="0"/>
          </a:p>
        </p:txBody>
      </p:sp>
      <p:sp>
        <p:nvSpPr>
          <p:cNvPr id="29" name="Shape 24"/>
          <p:cNvSpPr/>
          <p:nvPr/>
        </p:nvSpPr>
        <p:spPr>
          <a:xfrm>
            <a:off x="8366760" y="1280160"/>
            <a:ext cx="3246120" cy="4453128"/>
          </a:xfrm>
          <a:prstGeom prst="roundRect">
            <a:avLst>
              <a:gd name="adj" fmla="val 1972"/>
            </a:avLst>
          </a:prstGeom>
          <a:solidFill>
            <a:srgbClr val="ECF8F1"/>
          </a:solidFill>
          <a:ln w="15240">
            <a:solidFill>
              <a:srgbClr val="2D9C6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41080" y="1572768"/>
            <a:ext cx="411480" cy="41148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9162288" y="1581912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Critères de réussite</a:t>
            </a:r>
            <a:endParaRPr lang="en-US" sz="1800" dirty="0"/>
          </a:p>
        </p:txBody>
      </p:sp>
      <p:sp>
        <p:nvSpPr>
          <p:cNvPr id="32" name="Shape 26"/>
          <p:cNvSpPr/>
          <p:nvPr/>
        </p:nvSpPr>
        <p:spPr>
          <a:xfrm>
            <a:off x="8641080" y="2212848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27"/>
          <p:cNvSpPr/>
          <p:nvPr/>
        </p:nvSpPr>
        <p:spPr>
          <a:xfrm>
            <a:off x="8851392" y="2121408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bon laboratoire est affiché.</a:t>
            </a:r>
            <a:endParaRPr lang="en-US" sz="1380" dirty="0"/>
          </a:p>
        </p:txBody>
      </p:sp>
      <p:sp>
        <p:nvSpPr>
          <p:cNvPr id="34" name="Shape 28"/>
          <p:cNvSpPr/>
          <p:nvPr/>
        </p:nvSpPr>
        <p:spPr>
          <a:xfrm>
            <a:off x="8641080" y="2926080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29"/>
          <p:cNvSpPr/>
          <p:nvPr/>
        </p:nvSpPr>
        <p:spPr>
          <a:xfrm>
            <a:off x="8851392" y="2834640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position cartographique est cohérente.</a:t>
            </a:r>
            <a:endParaRPr lang="en-US" sz="1380" dirty="0"/>
          </a:p>
        </p:txBody>
      </p:sp>
      <p:sp>
        <p:nvSpPr>
          <p:cNvPr id="36" name="Shape 30"/>
          <p:cNvSpPr/>
          <p:nvPr/>
        </p:nvSpPr>
        <p:spPr>
          <a:xfrm>
            <a:off x="8641080" y="3639312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7" name="Text 31"/>
          <p:cNvSpPr/>
          <p:nvPr/>
        </p:nvSpPr>
        <p:spPr>
          <a:xfrm>
            <a:off x="8851392" y="3547872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 champs obligatoires sont identifiés.</a:t>
            </a:r>
            <a:endParaRPr lang="en-US" sz="1380" dirty="0"/>
          </a:p>
        </p:txBody>
      </p:sp>
      <p:sp>
        <p:nvSpPr>
          <p:cNvPr id="38" name="Shape 32"/>
          <p:cNvSpPr/>
          <p:nvPr/>
        </p:nvSpPr>
        <p:spPr>
          <a:xfrm>
            <a:off x="8641080" y="4352544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3"/>
          <p:cNvSpPr/>
          <p:nvPr/>
        </p:nvSpPr>
        <p:spPr>
          <a:xfrm>
            <a:off x="8851392" y="4261104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modification apparaît dans l’historique.</a:t>
            </a:r>
            <a:endParaRPr lang="en-US" sz="1380" dirty="0"/>
          </a:p>
        </p:txBody>
      </p:sp>
      <p:sp>
        <p:nvSpPr>
          <p:cNvPr id="40" name="Shape 34"/>
          <p:cNvSpPr/>
          <p:nvPr/>
        </p:nvSpPr>
        <p:spPr>
          <a:xfrm>
            <a:off x="8641080" y="5065776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Text 35"/>
          <p:cNvSpPr/>
          <p:nvPr/>
        </p:nvSpPr>
        <p:spPr>
          <a:xfrm>
            <a:off x="8851392" y="4974336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 données initiales sont restaurées.</a:t>
            </a:r>
            <a:endParaRPr lang="en-US" sz="1380" dirty="0"/>
          </a:p>
        </p:txBody>
      </p:sp>
      <p:sp>
        <p:nvSpPr>
          <p:cNvPr id="42" name="Shape 36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3" name="Text 37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EXERCICE</a:t>
            </a:r>
            <a:endParaRPr lang="en-US" sz="820" dirty="0"/>
          </a:p>
        </p:txBody>
      </p:sp>
      <p:sp>
        <p:nvSpPr>
          <p:cNvPr id="4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Capacité journalière : le rituel quotidien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25-26.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766560" cy="4142232"/>
          </a:xfrm>
          <a:prstGeom prst="roundRect">
            <a:avLst>
              <a:gd name="adj" fmla="val 110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2551064"/>
            <a:ext cx="6711696" cy="1636999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635240" y="1417320"/>
            <a:ext cx="715518" cy="3703320"/>
          </a:xfrm>
          <a:prstGeom prst="roundRect">
            <a:avLst>
              <a:gd name="adj" fmla="val 7668"/>
            </a:avLst>
          </a:prstGeom>
          <a:solidFill>
            <a:srgbClr val="FFFFFF"/>
          </a:solidFill>
          <a:ln w="16510">
            <a:solidFill>
              <a:srgbClr val="2F80E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Shape 9"/>
          <p:cNvSpPr/>
          <p:nvPr/>
        </p:nvSpPr>
        <p:spPr>
          <a:xfrm>
            <a:off x="7781544" y="1572768"/>
            <a:ext cx="347472" cy="34747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7781544" y="1632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8202168" y="1545336"/>
            <a:ext cx="297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Rechercher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7781544" y="1965960"/>
            <a:ext cx="422910" cy="3035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Trouver la détermination concernée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8405622" y="315925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Shape 14"/>
          <p:cNvSpPr/>
          <p:nvPr/>
        </p:nvSpPr>
        <p:spPr>
          <a:xfrm>
            <a:off x="8661654" y="1417320"/>
            <a:ext cx="715518" cy="3703320"/>
          </a:xfrm>
          <a:prstGeom prst="roundRect">
            <a:avLst>
              <a:gd name="adj" fmla="val 7668"/>
            </a:avLst>
          </a:prstGeom>
          <a:solidFill>
            <a:srgbClr val="FFFFFF"/>
          </a:solidFill>
          <a:ln w="1651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Shape 15"/>
          <p:cNvSpPr/>
          <p:nvPr/>
        </p:nvSpPr>
        <p:spPr>
          <a:xfrm>
            <a:off x="8807958" y="1572768"/>
            <a:ext cx="347472" cy="3474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6"/>
          <p:cNvSpPr/>
          <p:nvPr/>
        </p:nvSpPr>
        <p:spPr>
          <a:xfrm>
            <a:off x="8807958" y="1632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228582" y="1545336"/>
            <a:ext cx="297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Déclarer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8807958" y="1965960"/>
            <a:ext cx="422910" cy="3035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Oui, Partiellement ou Non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9432036" y="315925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0"/>
          <p:cNvSpPr/>
          <p:nvPr/>
        </p:nvSpPr>
        <p:spPr>
          <a:xfrm>
            <a:off x="9688068" y="1417320"/>
            <a:ext cx="715518" cy="3703320"/>
          </a:xfrm>
          <a:prstGeom prst="roundRect">
            <a:avLst>
              <a:gd name="adj" fmla="val 7668"/>
            </a:avLst>
          </a:prstGeom>
          <a:solidFill>
            <a:srgbClr val="FFFFFF"/>
          </a:solidFill>
          <a:ln w="1651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1"/>
          <p:cNvSpPr/>
          <p:nvPr/>
        </p:nvSpPr>
        <p:spPr>
          <a:xfrm>
            <a:off x="9834372" y="1572768"/>
            <a:ext cx="347472" cy="347472"/>
          </a:xfrm>
          <a:prstGeom prst="ellipse">
            <a:avLst/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2"/>
          <p:cNvSpPr/>
          <p:nvPr/>
        </p:nvSpPr>
        <p:spPr>
          <a:xfrm>
            <a:off x="9834372" y="1632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10254996" y="1545336"/>
            <a:ext cx="297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Justifier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9834372" y="1965960"/>
            <a:ext cx="422910" cy="3035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Raison, équipement, RH, stock et note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10458450" y="315925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6"/>
          <p:cNvSpPr/>
          <p:nvPr/>
        </p:nvSpPr>
        <p:spPr>
          <a:xfrm>
            <a:off x="10714482" y="1417320"/>
            <a:ext cx="715518" cy="3703320"/>
          </a:xfrm>
          <a:prstGeom prst="roundRect">
            <a:avLst>
              <a:gd name="adj" fmla="val 7668"/>
            </a:avLst>
          </a:prstGeom>
          <a:solidFill>
            <a:srgbClr val="FFFFFF"/>
          </a:solidFill>
          <a:ln w="16510">
            <a:solidFill>
              <a:srgbClr val="2D9C6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" name="Shape 27"/>
          <p:cNvSpPr/>
          <p:nvPr/>
        </p:nvSpPr>
        <p:spPr>
          <a:xfrm>
            <a:off x="10860786" y="1572768"/>
            <a:ext cx="347472" cy="3474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Text 28"/>
          <p:cNvSpPr/>
          <p:nvPr/>
        </p:nvSpPr>
        <p:spPr>
          <a:xfrm>
            <a:off x="10860786" y="1632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11281410" y="1545336"/>
            <a:ext cx="297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Enregistrer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10860786" y="1965960"/>
            <a:ext cx="422910" cy="3035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Sauvegarder et contrôler le récapitulatif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640080" y="5650992"/>
            <a:ext cx="10789920" cy="475488"/>
          </a:xfrm>
          <a:prstGeom prst="roundRect">
            <a:avLst>
              <a:gd name="adj" fmla="val 5769"/>
            </a:avLst>
          </a:prstGeom>
          <a:solidFill>
            <a:srgbClr val="FDEEEE"/>
          </a:solidFill>
          <a:ln w="12700">
            <a:solidFill>
              <a:srgbClr val="C7484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32"/>
          <p:cNvSpPr/>
          <p:nvPr/>
        </p:nvSpPr>
        <p:spPr>
          <a:xfrm>
            <a:off x="987552" y="5779008"/>
            <a:ext cx="10104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40" b="1" dirty="0">
                <a:solidFill>
                  <a:srgbClr val="C748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pas utiliser “Oui” par défaut. La déclaration doit refléter la capacité réelle du jour et être saisie à la fréquence convenue.</a:t>
            </a:r>
            <a:endParaRPr lang="en-US" sz="1340" dirty="0"/>
          </a:p>
        </p:txBody>
      </p:sp>
      <p:sp>
        <p:nvSpPr>
          <p:cNvPr id="36" name="Shape 33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7" name="Text 34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QUOTIDIEN</a:t>
            </a:r>
            <a:endParaRPr lang="en-US" sz="820" dirty="0"/>
          </a:p>
        </p:txBody>
      </p:sp>
      <p:sp>
        <p:nvSpPr>
          <p:cNvPr id="3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Raisons d’indisponibilité : qualifier, ne pas contourner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25-26 ; nouveaux indicateurs.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353312"/>
            <a:ext cx="2560320" cy="1975104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248" y="1536192"/>
            <a:ext cx="292608" cy="29260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234440" y="151790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Équipement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68680" y="1920240"/>
            <a:ext cx="210312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Panne, arrêt, maintenance ou indisponibilité métrologique.</a:t>
            </a:r>
            <a:endParaRPr lang="en-US" sz="1320" dirty="0"/>
          </a:p>
        </p:txBody>
      </p:sp>
      <p:sp>
        <p:nvSpPr>
          <p:cNvPr id="13" name="Shape 10"/>
          <p:cNvSpPr/>
          <p:nvPr/>
        </p:nvSpPr>
        <p:spPr>
          <a:xfrm>
            <a:off x="3429000" y="1353312"/>
            <a:ext cx="2560320" cy="1975104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0168" y="1536192"/>
            <a:ext cx="292608" cy="29260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023360" y="151790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Ressources humaines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3657600" y="1920240"/>
            <a:ext cx="210312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Absence, sous-effectif ou compétence non disponible.</a:t>
            </a:r>
            <a:endParaRPr lang="en-US" sz="1320" dirty="0"/>
          </a:p>
        </p:txBody>
      </p:sp>
      <p:sp>
        <p:nvSpPr>
          <p:cNvPr id="17" name="Shape 13"/>
          <p:cNvSpPr/>
          <p:nvPr/>
        </p:nvSpPr>
        <p:spPr>
          <a:xfrm>
            <a:off x="6217920" y="1353312"/>
            <a:ext cx="2560320" cy="1975104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9088" y="1536192"/>
            <a:ext cx="292608" cy="29260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812280" y="151790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Consommables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6446520" y="1920240"/>
            <a:ext cx="210312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Rupture, stock critique, lot périmé ou non conforme.</a:t>
            </a:r>
            <a:endParaRPr lang="en-US" sz="1320" dirty="0"/>
          </a:p>
        </p:txBody>
      </p:sp>
      <p:sp>
        <p:nvSpPr>
          <p:cNvPr id="21" name="Shape 16"/>
          <p:cNvSpPr/>
          <p:nvPr/>
        </p:nvSpPr>
        <p:spPr>
          <a:xfrm>
            <a:off x="9006840" y="1353312"/>
            <a:ext cx="2560320" cy="1975104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8008" y="1536192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601200" y="1517904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Organisation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235440" y="1920240"/>
            <a:ext cx="210312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Charge, planification, fermeture ou contrainte opérationnelle.</a:t>
            </a:r>
            <a:endParaRPr lang="en-US" sz="1320" dirty="0"/>
          </a:p>
        </p:txBody>
      </p:sp>
      <p:sp>
        <p:nvSpPr>
          <p:cNvPr id="25" name="Shape 19"/>
          <p:cNvSpPr/>
          <p:nvPr/>
        </p:nvSpPr>
        <p:spPr>
          <a:xfrm>
            <a:off x="640080" y="3675888"/>
            <a:ext cx="10972800" cy="2057400"/>
          </a:xfrm>
          <a:prstGeom prst="roundRect">
            <a:avLst>
              <a:gd name="adj" fmla="val 2667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0"/>
          <p:cNvSpPr/>
          <p:nvPr/>
        </p:nvSpPr>
        <p:spPr>
          <a:xfrm>
            <a:off x="1005840" y="397764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D9C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 libellé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2148840" y="3913632"/>
            <a:ext cx="8823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“Partiellement disponible - chromatographe en maintenance préventive jusqu’au 18/07 ; deux déterminations maintenues.”</a:t>
            </a:r>
            <a:endParaRPr lang="en-US" sz="1500" dirty="0"/>
          </a:p>
        </p:txBody>
      </p:sp>
      <p:sp>
        <p:nvSpPr>
          <p:cNvPr id="28" name="Text 22"/>
          <p:cNvSpPr/>
          <p:nvPr/>
        </p:nvSpPr>
        <p:spPr>
          <a:xfrm>
            <a:off x="1005840" y="475488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7484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Libellé insuffisant</a:t>
            </a:r>
            <a:endParaRPr lang="en-US" sz="1800" dirty="0"/>
          </a:p>
        </p:txBody>
      </p:sp>
      <p:sp>
        <p:nvSpPr>
          <p:cNvPr id="29" name="Text 23"/>
          <p:cNvSpPr/>
          <p:nvPr/>
        </p:nvSpPr>
        <p:spPr>
          <a:xfrm>
            <a:off x="2606040" y="4709160"/>
            <a:ext cx="8183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“Problème technique” - ne permet ni diagnostic, ni suivi, ni analyse statistique fiable.</a:t>
            </a:r>
            <a:endParaRPr lang="en-US" sz="1500" dirty="0"/>
          </a:p>
        </p:txBody>
      </p:sp>
      <p:sp>
        <p:nvSpPr>
          <p:cNvPr id="30" name="Text 24"/>
          <p:cNvSpPr/>
          <p:nvPr/>
        </p:nvSpPr>
        <p:spPr>
          <a:xfrm>
            <a:off x="1901952" y="5897880"/>
            <a:ext cx="8321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Une justification précise transforme la déclaration en information exploitable.</a:t>
            </a:r>
            <a:endParaRPr lang="en-US" sz="1650" dirty="0"/>
          </a:p>
        </p:txBody>
      </p:sp>
      <p:sp>
        <p:nvSpPr>
          <p:cNvPr id="31" name="Shape 25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26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QUALITÉ</a:t>
            </a:r>
            <a:endParaRPr lang="en-US" sz="820" dirty="0"/>
          </a:p>
        </p:txBody>
      </p:sp>
      <p:sp>
        <p:nvSpPr>
          <p:cNvPr id="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Récapitulatif et indicateurs de pilotage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nouveaux modules et présentation générale.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85800" y="1353312"/>
            <a:ext cx="2542032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524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8"/>
          <p:cNvSpPr/>
          <p:nvPr/>
        </p:nvSpPr>
        <p:spPr>
          <a:xfrm>
            <a:off x="914400" y="1572768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CALENDRIER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914400" y="192024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Taux de disponibilité analytique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14400" y="2761488"/>
            <a:ext cx="20848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Jours avec capacité déclarée / jours attendus</a:t>
            </a:r>
            <a:endParaRPr lang="en-US" sz="1120" dirty="0"/>
          </a:p>
        </p:txBody>
      </p:sp>
      <p:sp>
        <p:nvSpPr>
          <p:cNvPr id="13" name="Shape 11"/>
          <p:cNvSpPr/>
          <p:nvPr/>
        </p:nvSpPr>
        <p:spPr>
          <a:xfrm>
            <a:off x="3474720" y="1353312"/>
            <a:ext cx="2542032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5240">
            <a:solidFill>
              <a:srgbClr val="C7484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3703320" y="1572768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C748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703320" y="192024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Taux de non-disponibilité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3703320" y="2761488"/>
            <a:ext cx="20848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des déclarations “Non” ou “Partiellement”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6263640" y="1353312"/>
            <a:ext cx="2542032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5240">
            <a:solidFill>
              <a:srgbClr val="2F80E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6492240" y="1572768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2F80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COUVERTURE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492240" y="192024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Déterminations par laboratoire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492240" y="2761488"/>
            <a:ext cx="20848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Couverture analytique moyenne et évolution</a:t>
            </a:r>
            <a:endParaRPr lang="en-US" sz="1120" dirty="0"/>
          </a:p>
        </p:txBody>
      </p:sp>
      <p:sp>
        <p:nvSpPr>
          <p:cNvPr id="21" name="Shape 19"/>
          <p:cNvSpPr/>
          <p:nvPr/>
        </p:nvSpPr>
        <p:spPr>
          <a:xfrm>
            <a:off x="9052560" y="1353312"/>
            <a:ext cx="2542032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524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9281160" y="1572768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F299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CAUSES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281160" y="1920240"/>
            <a:ext cx="208483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Impact des ressources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9281160" y="2761488"/>
            <a:ext cx="20848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Corrélation équipements, RH, stocks et capacité</a:t>
            </a:r>
            <a:endParaRPr lang="en-US" sz="1120" dirty="0"/>
          </a:p>
        </p:txBody>
      </p:sp>
      <p:sp>
        <p:nvSpPr>
          <p:cNvPr id="25" name="Shape 23"/>
          <p:cNvSpPr/>
          <p:nvPr/>
        </p:nvSpPr>
        <p:spPr>
          <a:xfrm>
            <a:off x="685800" y="3822192"/>
            <a:ext cx="10972800" cy="1554480"/>
          </a:xfrm>
          <a:prstGeom prst="roundRect">
            <a:avLst>
              <a:gd name="adj" fmla="val 3529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1005840" y="4096512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 que l’utilisateur doit retenir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1005840" y="4617720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6"/>
          <p:cNvSpPr/>
          <p:nvPr/>
        </p:nvSpPr>
        <p:spPr>
          <a:xfrm>
            <a:off x="1216152" y="4526280"/>
            <a:ext cx="9710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Une journée non déclarée est différente d’une journée déclarée indisponible.</a:t>
            </a:r>
            <a:endParaRPr lang="en-US" sz="1420" dirty="0"/>
          </a:p>
        </p:txBody>
      </p:sp>
      <p:sp>
        <p:nvSpPr>
          <p:cNvPr id="29" name="Shape 27"/>
          <p:cNvSpPr/>
          <p:nvPr/>
        </p:nvSpPr>
        <p:spPr>
          <a:xfrm>
            <a:off x="1005840" y="4937760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1216152" y="4846320"/>
            <a:ext cx="9710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raison choisie doit correspondre à la cause principale réellement observée.</a:t>
            </a:r>
            <a:endParaRPr lang="en-US" sz="1420" dirty="0"/>
          </a:p>
        </p:txBody>
      </p:sp>
      <p:sp>
        <p:nvSpPr>
          <p:cNvPr id="31" name="Shape 29"/>
          <p:cNvSpPr/>
          <p:nvPr/>
        </p:nvSpPr>
        <p:spPr>
          <a:xfrm>
            <a:off x="1005840" y="5257800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30"/>
          <p:cNvSpPr/>
          <p:nvPr/>
        </p:nvSpPr>
        <p:spPr>
          <a:xfrm>
            <a:off x="1216152" y="5166360"/>
            <a:ext cx="9710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 corrections tardives doivent rester exceptionnelles et traçables.</a:t>
            </a:r>
            <a:endParaRPr lang="en-US" sz="1420" dirty="0"/>
          </a:p>
        </p:txBody>
      </p:sp>
      <p:sp>
        <p:nvSpPr>
          <p:cNvPr id="33" name="Shape 31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4" name="Text 32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INDICATEURS</a:t>
            </a:r>
            <a:endParaRPr lang="en-US" sz="82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Consommables : chaîne de gestion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27-37.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58368" y="1298448"/>
            <a:ext cx="2852928" cy="4206240"/>
          </a:xfrm>
          <a:prstGeom prst="roundRect">
            <a:avLst>
              <a:gd name="adj" fmla="val 1603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2325133"/>
            <a:ext cx="2761488" cy="2152871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3794760" y="1463040"/>
            <a:ext cx="1283818" cy="182880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 w="16510">
            <a:solidFill>
              <a:srgbClr val="6C63A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Shape 9"/>
          <p:cNvSpPr/>
          <p:nvPr/>
        </p:nvSpPr>
        <p:spPr>
          <a:xfrm>
            <a:off x="3941064" y="1618488"/>
            <a:ext cx="347472" cy="3474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3941064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361688" y="1591056"/>
            <a:ext cx="5980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Référentiel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3941064" y="2011680"/>
            <a:ext cx="991210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Produit, catégorie, unité et seuil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5133442" y="226771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Shape 14"/>
          <p:cNvSpPr/>
          <p:nvPr/>
        </p:nvSpPr>
        <p:spPr>
          <a:xfrm>
            <a:off x="5389474" y="1463040"/>
            <a:ext cx="1283818" cy="182880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 w="16510">
            <a:solidFill>
              <a:srgbClr val="2F80E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Shape 15"/>
          <p:cNvSpPr/>
          <p:nvPr/>
        </p:nvSpPr>
        <p:spPr>
          <a:xfrm>
            <a:off x="5535778" y="1618488"/>
            <a:ext cx="347472" cy="34747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6"/>
          <p:cNvSpPr/>
          <p:nvPr/>
        </p:nvSpPr>
        <p:spPr>
          <a:xfrm>
            <a:off x="5535778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956402" y="1591056"/>
            <a:ext cx="5980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Approvisionnement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5535778" y="2011680"/>
            <a:ext cx="991210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Entrée par lot, quantité et péremption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6728155" y="226771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0"/>
          <p:cNvSpPr/>
          <p:nvPr/>
        </p:nvSpPr>
        <p:spPr>
          <a:xfrm>
            <a:off x="6984187" y="1463040"/>
            <a:ext cx="1283818" cy="182880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 w="1651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1"/>
          <p:cNvSpPr/>
          <p:nvPr/>
        </p:nvSpPr>
        <p:spPr>
          <a:xfrm>
            <a:off x="7130491" y="1618488"/>
            <a:ext cx="347472" cy="347472"/>
          </a:xfrm>
          <a:prstGeom prst="ellipse">
            <a:avLst/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2"/>
          <p:cNvSpPr/>
          <p:nvPr/>
        </p:nvSpPr>
        <p:spPr>
          <a:xfrm>
            <a:off x="7130491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7551115" y="1591056"/>
            <a:ext cx="5980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Consommation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130491" y="2011680"/>
            <a:ext cx="991210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Sortie par lot, motif et quantité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8322869" y="226771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6"/>
          <p:cNvSpPr/>
          <p:nvPr/>
        </p:nvSpPr>
        <p:spPr>
          <a:xfrm>
            <a:off x="8578901" y="1463040"/>
            <a:ext cx="1283818" cy="182880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 w="16510">
            <a:solidFill>
              <a:srgbClr val="C7484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" name="Shape 27"/>
          <p:cNvSpPr/>
          <p:nvPr/>
        </p:nvSpPr>
        <p:spPr>
          <a:xfrm>
            <a:off x="8725205" y="1618488"/>
            <a:ext cx="347472" cy="347472"/>
          </a:xfrm>
          <a:prstGeom prst="ellipse">
            <a:avLst/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Text 28"/>
          <p:cNvSpPr/>
          <p:nvPr/>
        </p:nvSpPr>
        <p:spPr>
          <a:xfrm>
            <a:off x="8725205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9145829" y="1591056"/>
            <a:ext cx="5980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Stock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8725205" y="2011680"/>
            <a:ext cx="991210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Solde, seuil critique et péremption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9917582" y="226771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Shape 32"/>
          <p:cNvSpPr/>
          <p:nvPr/>
        </p:nvSpPr>
        <p:spPr>
          <a:xfrm>
            <a:off x="10173614" y="1463040"/>
            <a:ext cx="1283818" cy="1828800"/>
          </a:xfrm>
          <a:prstGeom prst="roundRect">
            <a:avLst>
              <a:gd name="adj" fmla="val 4274"/>
            </a:avLst>
          </a:prstGeom>
          <a:solidFill>
            <a:srgbClr val="FFFFFF"/>
          </a:solidFill>
          <a:ln w="16510">
            <a:solidFill>
              <a:srgbClr val="2D9C6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6" name="Shape 33"/>
          <p:cNvSpPr/>
          <p:nvPr/>
        </p:nvSpPr>
        <p:spPr>
          <a:xfrm>
            <a:off x="10319918" y="1618488"/>
            <a:ext cx="347472" cy="3474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7" name="Text 34"/>
          <p:cNvSpPr/>
          <p:nvPr/>
        </p:nvSpPr>
        <p:spPr>
          <a:xfrm>
            <a:off x="10319918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10740542" y="1591056"/>
            <a:ext cx="59801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Historique</a:t>
            </a:r>
            <a:endParaRPr lang="en-US" sz="1350" dirty="0"/>
          </a:p>
        </p:txBody>
      </p:sp>
      <p:sp>
        <p:nvSpPr>
          <p:cNvPr id="39" name="Text 36"/>
          <p:cNvSpPr/>
          <p:nvPr/>
        </p:nvSpPr>
        <p:spPr>
          <a:xfrm>
            <a:off x="10319918" y="2011680"/>
            <a:ext cx="991210" cy="11612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Traçabilité, recherche et export</a:t>
            </a:r>
            <a:endParaRPr lang="en-US" sz="1050" dirty="0"/>
          </a:p>
        </p:txBody>
      </p:sp>
      <p:sp>
        <p:nvSpPr>
          <p:cNvPr id="40" name="Shape 37"/>
          <p:cNvSpPr/>
          <p:nvPr/>
        </p:nvSpPr>
        <p:spPr>
          <a:xfrm>
            <a:off x="3794760" y="3749040"/>
            <a:ext cx="7662672" cy="1755648"/>
          </a:xfrm>
          <a:prstGeom prst="roundRect">
            <a:avLst>
              <a:gd name="adj" fmla="val 3125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4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6512" y="4096512"/>
            <a:ext cx="502920" cy="502920"/>
          </a:xfrm>
          <a:prstGeom prst="rect">
            <a:avLst/>
          </a:prstGeom>
        </p:spPr>
      </p:pic>
      <p:sp>
        <p:nvSpPr>
          <p:cNvPr id="42" name="Text 38"/>
          <p:cNvSpPr/>
          <p:nvPr/>
        </p:nvSpPr>
        <p:spPr>
          <a:xfrm>
            <a:off x="4800600" y="4087368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Règles métier essentielles</a:t>
            </a:r>
            <a:endParaRPr lang="en-US" sz="1900" dirty="0"/>
          </a:p>
        </p:txBody>
      </p:sp>
      <p:sp>
        <p:nvSpPr>
          <p:cNvPr id="43" name="Shape 39"/>
          <p:cNvSpPr/>
          <p:nvPr/>
        </p:nvSpPr>
        <p:spPr>
          <a:xfrm>
            <a:off x="4754880" y="4581144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4" name="Text 40"/>
          <p:cNvSpPr/>
          <p:nvPr/>
        </p:nvSpPr>
        <p:spPr>
          <a:xfrm>
            <a:off x="4965192" y="4489704"/>
            <a:ext cx="605332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Respecter l’unité de mesure du référentiel.</a:t>
            </a:r>
            <a:endParaRPr lang="en-US" sz="1360" dirty="0"/>
          </a:p>
        </p:txBody>
      </p:sp>
      <p:sp>
        <p:nvSpPr>
          <p:cNvPr id="45" name="Shape 41"/>
          <p:cNvSpPr/>
          <p:nvPr/>
        </p:nvSpPr>
        <p:spPr>
          <a:xfrm>
            <a:off x="4754880" y="4892040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6" name="Text 42"/>
          <p:cNvSpPr/>
          <p:nvPr/>
        </p:nvSpPr>
        <p:spPr>
          <a:xfrm>
            <a:off x="4965192" y="4800600"/>
            <a:ext cx="605332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Saisir le numéro de lot et la date de péremption lorsque requis.</a:t>
            </a:r>
            <a:endParaRPr lang="en-US" sz="1360" dirty="0"/>
          </a:p>
        </p:txBody>
      </p:sp>
      <p:sp>
        <p:nvSpPr>
          <p:cNvPr id="47" name="Shape 43"/>
          <p:cNvSpPr/>
          <p:nvPr/>
        </p:nvSpPr>
        <p:spPr>
          <a:xfrm>
            <a:off x="4754880" y="5202936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8" name="Text 44"/>
          <p:cNvSpPr/>
          <p:nvPr/>
        </p:nvSpPr>
        <p:spPr>
          <a:xfrm>
            <a:off x="4965192" y="5111496"/>
            <a:ext cx="605332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jamais enregistrer une consommation supérieure au stock disponible.</a:t>
            </a:r>
            <a:endParaRPr lang="en-US" sz="1360" dirty="0"/>
          </a:p>
        </p:txBody>
      </p:sp>
      <p:sp>
        <p:nvSpPr>
          <p:cNvPr id="49" name="Shape 45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0" name="Text 46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STOCKS</a:t>
            </a:r>
            <a:endParaRPr lang="en-US" sz="820" dirty="0"/>
          </a:p>
        </p:txBody>
      </p:sp>
      <p:sp>
        <p:nvSpPr>
          <p:cNvPr id="5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Enregistrer un approvisionnement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28-30.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675120" cy="2212848"/>
          </a:xfrm>
          <a:prstGeom prst="roundRect">
            <a:avLst>
              <a:gd name="adj" fmla="val 206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444700"/>
            <a:ext cx="6601968" cy="1920344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40080" y="3749040"/>
            <a:ext cx="6675120" cy="2048256"/>
          </a:xfrm>
          <a:prstGeom prst="roundRect">
            <a:avLst>
              <a:gd name="adj" fmla="val 223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user/img-04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206" y="3785616"/>
            <a:ext cx="5596868" cy="19751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635240" y="1298448"/>
            <a:ext cx="3913632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6408" y="1481328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229600" y="1463040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Données minimales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7863840" y="1865376"/>
            <a:ext cx="34564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Date, type d’entrée, catégorie, produit, unité, quantité et, selon le produit, numéro de lot, fournisseur et péremption.</a:t>
            </a:r>
            <a:endParaRPr lang="en-US" sz="1260" dirty="0"/>
          </a:p>
        </p:txBody>
      </p:sp>
      <p:sp>
        <p:nvSpPr>
          <p:cNvPr id="17" name="Shape 12"/>
          <p:cNvSpPr/>
          <p:nvPr/>
        </p:nvSpPr>
        <p:spPr>
          <a:xfrm>
            <a:off x="7635240" y="2788920"/>
            <a:ext cx="3913632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36408" y="2971800"/>
            <a:ext cx="292608" cy="29260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229600" y="295351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Contrôles avant validation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7863840" y="3355848"/>
            <a:ext cx="34564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Vérifier l’unité, la cohérence de la quantité, le lot, la date et l’identité du laboratoire.</a:t>
            </a:r>
            <a:endParaRPr lang="en-US" sz="1260" dirty="0"/>
          </a:p>
        </p:txBody>
      </p:sp>
      <p:sp>
        <p:nvSpPr>
          <p:cNvPr id="21" name="Shape 15"/>
          <p:cNvSpPr/>
          <p:nvPr/>
        </p:nvSpPr>
        <p:spPr>
          <a:xfrm>
            <a:off x="7635240" y="4279392"/>
            <a:ext cx="3913632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6408" y="4462272"/>
            <a:ext cx="292608" cy="29260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229600" y="4443984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Résultat attendu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7863840" y="4846320"/>
            <a:ext cx="34564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mouvement apparaît dans l’historique et le stock du lot est augmenté automatiquement.</a:t>
            </a:r>
            <a:endParaRPr lang="en-US" sz="1260" dirty="0"/>
          </a:p>
        </p:txBody>
      </p:sp>
      <p:sp>
        <p:nvSpPr>
          <p:cNvPr id="25" name="Shape 18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19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ENTRÉE STOCK</a:t>
            </a:r>
            <a:endParaRPr lang="en-US" sz="82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Cadre de la formation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Shape 6"/>
          <p:cNvSpPr/>
          <p:nvPr/>
        </p:nvSpPr>
        <p:spPr>
          <a:xfrm>
            <a:off x="594360" y="1280160"/>
            <a:ext cx="35204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528" y="1463040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188720" y="14447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Public cible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22960" y="1847088"/>
            <a:ext cx="3063240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Administrateurs nationaux, sectoriels, régionaux et de laboratoire ; points focaux ; techniciens et utilisateurs chargés des capacités, ressources et consommables.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34256" y="1280160"/>
            <a:ext cx="35204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blurRad="322580000" dist="161290000"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35424" y="1463040"/>
            <a:ext cx="292608" cy="29260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928616" y="14447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Format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4562856" y="1847088"/>
            <a:ext cx="3063240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Une journée de 5 heures : démonstrations guidées, exercices par rôle, vérification croisée et mini-évaluation finale.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8074152" y="1280160"/>
            <a:ext cx="35204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5320" y="1463040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668512" y="14447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Environnement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302752" y="1847088"/>
            <a:ext cx="3063240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Préproduction GeoLab II. Les données d’exercice sont identifiées par le préfixe FORM_ et nettoyées avant la clôture.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594360" y="3456432"/>
            <a:ext cx="11000232" cy="2148840"/>
          </a:xfrm>
          <a:prstGeom prst="roundRect">
            <a:avLst>
              <a:gd name="adj" fmla="val 2979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6"/>
          <p:cNvSpPr/>
          <p:nvPr/>
        </p:nvSpPr>
        <p:spPr>
          <a:xfrm>
            <a:off x="868680" y="3675888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À l’issue de la session, les participants seront capables de :</a:t>
            </a:r>
            <a:endParaRPr lang="en-US" sz="2000" dirty="0"/>
          </a:p>
        </p:txBody>
      </p:sp>
      <p:sp>
        <p:nvSpPr>
          <p:cNvPr id="22" name="Shape 17"/>
          <p:cNvSpPr/>
          <p:nvPr/>
        </p:nvSpPr>
        <p:spPr>
          <a:xfrm>
            <a:off x="896112" y="4224528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18"/>
          <p:cNvSpPr/>
          <p:nvPr/>
        </p:nvSpPr>
        <p:spPr>
          <a:xfrm>
            <a:off x="1106424" y="4133088"/>
            <a:ext cx="500176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Utiliser</a:t>
            </a: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les fonctions métier correspondant à leur rôle.</a:t>
            </a:r>
            <a:endParaRPr lang="en-US" sz="1550" dirty="0"/>
          </a:p>
        </p:txBody>
      </p:sp>
      <p:sp>
        <p:nvSpPr>
          <p:cNvPr id="24" name="Shape 19"/>
          <p:cNvSpPr/>
          <p:nvPr/>
        </p:nvSpPr>
        <p:spPr>
          <a:xfrm>
            <a:off x="896112" y="4700016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0"/>
          <p:cNvSpPr/>
          <p:nvPr/>
        </p:nvSpPr>
        <p:spPr>
          <a:xfrm>
            <a:off x="1106424" y="4608576"/>
            <a:ext cx="500176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Garantir</a:t>
            </a: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la qualité, la cohérence et la traçabilité des données.</a:t>
            </a:r>
            <a:endParaRPr lang="en-US" sz="1550" dirty="0"/>
          </a:p>
        </p:txBody>
      </p:sp>
      <p:sp>
        <p:nvSpPr>
          <p:cNvPr id="26" name="Shape 21"/>
          <p:cNvSpPr/>
          <p:nvPr/>
        </p:nvSpPr>
        <p:spPr>
          <a:xfrm>
            <a:off x="896112" y="5175504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2"/>
          <p:cNvSpPr/>
          <p:nvPr/>
        </p:nvSpPr>
        <p:spPr>
          <a:xfrm>
            <a:off x="1106424" y="5084064"/>
            <a:ext cx="500176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Diagnostiquer</a:t>
            </a: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les erreurs courantes et vérifier le résultat attendu.</a:t>
            </a:r>
            <a:endParaRPr lang="en-US" sz="1550" dirty="0"/>
          </a:p>
        </p:txBody>
      </p:sp>
      <p:sp>
        <p:nvSpPr>
          <p:cNvPr id="28" name="Shape 23"/>
          <p:cNvSpPr/>
          <p:nvPr/>
        </p:nvSpPr>
        <p:spPr>
          <a:xfrm>
            <a:off x="6236208" y="4224528"/>
            <a:ext cx="118872" cy="11887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4"/>
          <p:cNvSpPr/>
          <p:nvPr/>
        </p:nvSpPr>
        <p:spPr>
          <a:xfrm>
            <a:off x="6446520" y="4133088"/>
            <a:ext cx="477316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Exploiter</a:t>
            </a: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la cartographie, les filtres, les exports et les notifications.</a:t>
            </a:r>
            <a:endParaRPr lang="en-US" sz="1550" dirty="0"/>
          </a:p>
        </p:txBody>
      </p:sp>
      <p:sp>
        <p:nvSpPr>
          <p:cNvPr id="30" name="Shape 25"/>
          <p:cNvSpPr/>
          <p:nvPr/>
        </p:nvSpPr>
        <p:spPr>
          <a:xfrm>
            <a:off x="6236208" y="4700016"/>
            <a:ext cx="118872" cy="11887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Text 26"/>
          <p:cNvSpPr/>
          <p:nvPr/>
        </p:nvSpPr>
        <p:spPr>
          <a:xfrm>
            <a:off x="6446520" y="4608576"/>
            <a:ext cx="4773168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Administrer</a:t>
            </a: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utilisateurs, groupes, droits et référentiels selon le périmètre autorisé.</a:t>
            </a:r>
            <a:endParaRPr lang="en-US" sz="1550" dirty="0"/>
          </a:p>
        </p:txBody>
      </p:sp>
      <p:sp>
        <p:nvSpPr>
          <p:cNvPr id="34" name="Shape 29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30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</a:t>
            </a:r>
            <a:endParaRPr lang="en-US" sz="820" dirty="0"/>
          </a:p>
        </p:txBody>
      </p:sp>
      <p:sp>
        <p:nvSpPr>
          <p:cNvPr id="3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Enregistrer une consommation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30-33.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675120" cy="2212848"/>
          </a:xfrm>
          <a:prstGeom prst="roundRect">
            <a:avLst>
              <a:gd name="adj" fmla="val 206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400896"/>
            <a:ext cx="6601968" cy="2007951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40080" y="3749040"/>
            <a:ext cx="6675120" cy="2048256"/>
          </a:xfrm>
          <a:prstGeom prst="roundRect">
            <a:avLst>
              <a:gd name="adj" fmla="val 223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user/img-04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024" y="3785616"/>
            <a:ext cx="5587231" cy="19751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635240" y="1298448"/>
            <a:ext cx="3913632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36408" y="1481328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229600" y="1463040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Choisir le bon lot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7863840" y="1865376"/>
            <a:ext cx="34564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Sélectionner le lot réellement utilisé et vérifier la quantité disponible et la date de péremption.</a:t>
            </a:r>
            <a:endParaRPr lang="en-US" sz="1260" dirty="0"/>
          </a:p>
        </p:txBody>
      </p:sp>
      <p:sp>
        <p:nvSpPr>
          <p:cNvPr id="17" name="Shape 12"/>
          <p:cNvSpPr/>
          <p:nvPr/>
        </p:nvSpPr>
        <p:spPr>
          <a:xfrm>
            <a:off x="7635240" y="2788920"/>
            <a:ext cx="3913632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36408" y="2971800"/>
            <a:ext cx="292608" cy="29260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229600" y="295351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Motif de sortie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7863840" y="3355848"/>
            <a:ext cx="34564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Utilisation, perte, péremption, transfert, essai ou correction de stock. La remarque doit expliquer les écarts.</a:t>
            </a:r>
            <a:endParaRPr lang="en-US" sz="1260" dirty="0"/>
          </a:p>
        </p:txBody>
      </p:sp>
      <p:sp>
        <p:nvSpPr>
          <p:cNvPr id="21" name="Shape 15"/>
          <p:cNvSpPr/>
          <p:nvPr/>
        </p:nvSpPr>
        <p:spPr>
          <a:xfrm>
            <a:off x="7635240" y="4279392"/>
            <a:ext cx="3913632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6408" y="4462272"/>
            <a:ext cx="292608" cy="29260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229600" y="4443984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Blocages attendus</a:t>
            </a:r>
            <a:endParaRPr lang="en-US" sz="1600" dirty="0"/>
          </a:p>
        </p:txBody>
      </p:sp>
      <p:sp>
        <p:nvSpPr>
          <p:cNvPr id="24" name="Text 17"/>
          <p:cNvSpPr/>
          <p:nvPr/>
        </p:nvSpPr>
        <p:spPr>
          <a:xfrm>
            <a:off x="7863840" y="4846320"/>
            <a:ext cx="34564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Stock insuffisant, quantité incohérente ou produit périmé : corriger les données plutôt que contourner le contrôle.</a:t>
            </a:r>
            <a:endParaRPr lang="en-US" sz="1260" dirty="0"/>
          </a:p>
        </p:txBody>
      </p:sp>
      <p:sp>
        <p:nvSpPr>
          <p:cNvPr id="25" name="Shape 18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19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SORTIE STOCK</a:t>
            </a:r>
            <a:endParaRPr lang="en-US" sz="82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Situation du stock, alertes et historique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33-37.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5212080" cy="2395728"/>
          </a:xfrm>
          <a:prstGeom prst="roundRect">
            <a:avLst>
              <a:gd name="adj" fmla="val 1908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5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544659"/>
            <a:ext cx="5138928" cy="1903307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099048" y="1298448"/>
            <a:ext cx="1508760" cy="2395728"/>
          </a:xfrm>
          <a:prstGeom prst="round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user/img-05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549081"/>
            <a:ext cx="1362456" cy="1894463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863840" y="1298448"/>
            <a:ext cx="3703320" cy="2395728"/>
          </a:xfrm>
          <a:prstGeom prst="roundRect">
            <a:avLst>
              <a:gd name="adj" fmla="val 1908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/mnt/data/_pdfimgs_user/img-05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0416" y="2052854"/>
            <a:ext cx="3630168" cy="886916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22960" y="4160520"/>
            <a:ext cx="2407158" cy="1389888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6510">
            <a:solidFill>
              <a:srgbClr val="C7484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6" name="Shape 11"/>
          <p:cNvSpPr/>
          <p:nvPr/>
        </p:nvSpPr>
        <p:spPr>
          <a:xfrm>
            <a:off x="969264" y="4315968"/>
            <a:ext cx="347472" cy="347472"/>
          </a:xfrm>
          <a:prstGeom prst="ellipse">
            <a:avLst/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2"/>
          <p:cNvSpPr/>
          <p:nvPr/>
        </p:nvSpPr>
        <p:spPr>
          <a:xfrm>
            <a:off x="969264" y="43754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1389888" y="4288536"/>
            <a:ext cx="17213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Critique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969264" y="4709160"/>
            <a:ext cx="211455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Stock au seuil minimum ou en dessous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3284982" y="4745736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Shape 16"/>
          <p:cNvSpPr/>
          <p:nvPr/>
        </p:nvSpPr>
        <p:spPr>
          <a:xfrm>
            <a:off x="3541014" y="4160520"/>
            <a:ext cx="2407158" cy="1389888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6510">
            <a:solidFill>
              <a:srgbClr val="536170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Shape 17"/>
          <p:cNvSpPr/>
          <p:nvPr/>
        </p:nvSpPr>
        <p:spPr>
          <a:xfrm>
            <a:off x="3687318" y="4315968"/>
            <a:ext cx="347472" cy="347472"/>
          </a:xfrm>
          <a:prstGeom prst="ellipse">
            <a:avLst/>
          </a:prstGeom>
          <a:solidFill>
            <a:srgbClr val="536170"/>
          </a:solidFill>
          <a:ln w="12700">
            <a:solidFill>
              <a:srgbClr val="53617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18"/>
          <p:cNvSpPr/>
          <p:nvPr/>
        </p:nvSpPr>
        <p:spPr>
          <a:xfrm>
            <a:off x="3687318" y="43754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4107942" y="4288536"/>
            <a:ext cx="17213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Périmé</a:t>
            </a:r>
            <a:endParaRPr lang="en-US" sz="1350" dirty="0"/>
          </a:p>
        </p:txBody>
      </p:sp>
      <p:sp>
        <p:nvSpPr>
          <p:cNvPr id="25" name="Text 20"/>
          <p:cNvSpPr/>
          <p:nvPr/>
        </p:nvSpPr>
        <p:spPr>
          <a:xfrm>
            <a:off x="3687318" y="4709160"/>
            <a:ext cx="211455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 de retest ou péremption dépassée</a:t>
            </a:r>
            <a:endParaRPr lang="en-US" sz="1050" dirty="0"/>
          </a:p>
        </p:txBody>
      </p:sp>
      <p:sp>
        <p:nvSpPr>
          <p:cNvPr id="26" name="Shape 21"/>
          <p:cNvSpPr/>
          <p:nvPr/>
        </p:nvSpPr>
        <p:spPr>
          <a:xfrm>
            <a:off x="6003036" y="4745736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Shape 22"/>
          <p:cNvSpPr/>
          <p:nvPr/>
        </p:nvSpPr>
        <p:spPr>
          <a:xfrm>
            <a:off x="6259068" y="4160520"/>
            <a:ext cx="2407158" cy="1389888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651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8" name="Shape 23"/>
          <p:cNvSpPr/>
          <p:nvPr/>
        </p:nvSpPr>
        <p:spPr>
          <a:xfrm>
            <a:off x="6405372" y="4315968"/>
            <a:ext cx="347472" cy="347472"/>
          </a:xfrm>
          <a:prstGeom prst="ellipse">
            <a:avLst/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4"/>
          <p:cNvSpPr/>
          <p:nvPr/>
        </p:nvSpPr>
        <p:spPr>
          <a:xfrm>
            <a:off x="6405372" y="43754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30" name="Text 25"/>
          <p:cNvSpPr/>
          <p:nvPr/>
        </p:nvSpPr>
        <p:spPr>
          <a:xfrm>
            <a:off x="6825996" y="4288536"/>
            <a:ext cx="17213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Action</a:t>
            </a:r>
            <a:endParaRPr lang="en-US" sz="1350" dirty="0"/>
          </a:p>
        </p:txBody>
      </p:sp>
      <p:sp>
        <p:nvSpPr>
          <p:cNvPr id="31" name="Text 26"/>
          <p:cNvSpPr/>
          <p:nvPr/>
        </p:nvSpPr>
        <p:spPr>
          <a:xfrm>
            <a:off x="6405372" y="4709160"/>
            <a:ext cx="211455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Réapprovisionner, retirer ou corriger</a:t>
            </a:r>
            <a:endParaRPr lang="en-US" sz="1050" dirty="0"/>
          </a:p>
        </p:txBody>
      </p:sp>
      <p:sp>
        <p:nvSpPr>
          <p:cNvPr id="32" name="Shape 27"/>
          <p:cNvSpPr/>
          <p:nvPr/>
        </p:nvSpPr>
        <p:spPr>
          <a:xfrm>
            <a:off x="8721090" y="4745736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Shape 28"/>
          <p:cNvSpPr/>
          <p:nvPr/>
        </p:nvSpPr>
        <p:spPr>
          <a:xfrm>
            <a:off x="8977122" y="4160520"/>
            <a:ext cx="2407158" cy="1389888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6510">
            <a:solidFill>
              <a:srgbClr val="2D9C6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4" name="Shape 29"/>
          <p:cNvSpPr/>
          <p:nvPr/>
        </p:nvSpPr>
        <p:spPr>
          <a:xfrm>
            <a:off x="9123426" y="4315968"/>
            <a:ext cx="347472" cy="3474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30"/>
          <p:cNvSpPr/>
          <p:nvPr/>
        </p:nvSpPr>
        <p:spPr>
          <a:xfrm>
            <a:off x="9123426" y="43754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36" name="Text 31"/>
          <p:cNvSpPr/>
          <p:nvPr/>
        </p:nvSpPr>
        <p:spPr>
          <a:xfrm>
            <a:off x="9544050" y="4288536"/>
            <a:ext cx="172135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Tracer</a:t>
            </a:r>
            <a:endParaRPr lang="en-US" sz="1350" dirty="0"/>
          </a:p>
        </p:txBody>
      </p:sp>
      <p:sp>
        <p:nvSpPr>
          <p:cNvPr id="37" name="Text 32"/>
          <p:cNvSpPr/>
          <p:nvPr/>
        </p:nvSpPr>
        <p:spPr>
          <a:xfrm>
            <a:off x="9123426" y="4709160"/>
            <a:ext cx="211455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Vérifier l’historique et exporter</a:t>
            </a:r>
            <a:endParaRPr lang="en-US" sz="1050" dirty="0"/>
          </a:p>
        </p:txBody>
      </p:sp>
      <p:sp>
        <p:nvSpPr>
          <p:cNvPr id="38" name="Text 33"/>
          <p:cNvSpPr/>
          <p:nvPr/>
        </p:nvSpPr>
        <p:spPr>
          <a:xfrm>
            <a:off x="1554480" y="5806440"/>
            <a:ext cx="9052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stock affiché doit toujours être explicable par l’historique des mouvements.</a:t>
            </a:r>
            <a:endParaRPr lang="en-US" sz="1650" dirty="0"/>
          </a:p>
        </p:txBody>
      </p:sp>
      <p:sp>
        <p:nvSpPr>
          <p:cNvPr id="39" name="Shape 34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0" name="Text 35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ALERTES</a:t>
            </a:r>
            <a:endParaRPr lang="en-US" sz="820" dirty="0"/>
          </a:p>
        </p:txBody>
      </p:sp>
      <p:sp>
        <p:nvSpPr>
          <p:cNvPr id="4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MISE EN PRATIQUE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Exercice 2 - Créer un mouvement de stock et déclencher une alerte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Références : Guide utilisateur, p. 27-37 ; analyse fonctionnelle des consommables.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48640" y="1234440"/>
            <a:ext cx="1920240" cy="4526280"/>
          </a:xfrm>
          <a:prstGeom prst="roundRect">
            <a:avLst>
              <a:gd name="adj" fmla="val 3810"/>
            </a:avLst>
          </a:prstGeom>
          <a:solidFill>
            <a:srgbClr val="FFF8D9"/>
          </a:solidFill>
          <a:ln w="1524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4672" y="1527048"/>
            <a:ext cx="347472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261872" y="1499616"/>
            <a:ext cx="960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 minutes</a:t>
            </a:r>
            <a:endParaRPr lang="en-US" sz="17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672" y="2057400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61872" y="2002536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Technicien labo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 superviseur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822960" y="295351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Règle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822960" y="3310128"/>
            <a:ext cx="1371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Préfixer toute donnée temporaire par FORM_ et remettre les valeurs initiales à la fin.</a:t>
            </a:r>
            <a:endParaRPr lang="en-US" sz="12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1288" y="4800600"/>
            <a:ext cx="548640" cy="5486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2960" y="541324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C748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Préproduction uniquement</a:t>
            </a:r>
            <a:endParaRPr lang="en-US" sz="1050" dirty="0"/>
          </a:p>
        </p:txBody>
      </p:sp>
      <p:sp>
        <p:nvSpPr>
          <p:cNvPr id="18" name="Text 13"/>
          <p:cNvSpPr/>
          <p:nvPr/>
        </p:nvSpPr>
        <p:spPr>
          <a:xfrm>
            <a:off x="2788920" y="126187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5D6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Consigne</a:t>
            </a:r>
            <a:endParaRPr lang="en-US" sz="1900" dirty="0"/>
          </a:p>
        </p:txBody>
      </p:sp>
      <p:sp>
        <p:nvSpPr>
          <p:cNvPr id="19" name="Shape 14"/>
          <p:cNvSpPr/>
          <p:nvPr/>
        </p:nvSpPr>
        <p:spPr>
          <a:xfrm>
            <a:off x="2788920" y="1783080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5"/>
          <p:cNvSpPr/>
          <p:nvPr/>
        </p:nvSpPr>
        <p:spPr>
          <a:xfrm>
            <a:off x="2999232" y="1691640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Relever le stock initial du consommable de formation.</a:t>
            </a:r>
            <a:endParaRPr lang="en-US" sz="1550" dirty="0"/>
          </a:p>
        </p:txBody>
      </p:sp>
      <p:sp>
        <p:nvSpPr>
          <p:cNvPr id="21" name="Shape 16"/>
          <p:cNvSpPr/>
          <p:nvPr/>
        </p:nvSpPr>
        <p:spPr>
          <a:xfrm>
            <a:off x="2788920" y="2359152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17"/>
          <p:cNvSpPr/>
          <p:nvPr/>
        </p:nvSpPr>
        <p:spPr>
          <a:xfrm>
            <a:off x="2999232" y="2267712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Enregistrer un approvisionnement de 100 unités avec un lot FORM_&lt;initiales&gt;.</a:t>
            </a:r>
            <a:endParaRPr lang="en-US" sz="1550" dirty="0"/>
          </a:p>
        </p:txBody>
      </p:sp>
      <p:sp>
        <p:nvSpPr>
          <p:cNvPr id="23" name="Shape 18"/>
          <p:cNvSpPr/>
          <p:nvPr/>
        </p:nvSpPr>
        <p:spPr>
          <a:xfrm>
            <a:off x="2788920" y="2935224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19"/>
          <p:cNvSpPr/>
          <p:nvPr/>
        </p:nvSpPr>
        <p:spPr>
          <a:xfrm>
            <a:off x="2999232" y="2843784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Enregistrer une consommation de 85 unités sur le même lot.</a:t>
            </a:r>
            <a:endParaRPr lang="en-US" sz="1550" dirty="0"/>
          </a:p>
        </p:txBody>
      </p:sp>
      <p:sp>
        <p:nvSpPr>
          <p:cNvPr id="25" name="Shape 20"/>
          <p:cNvSpPr/>
          <p:nvPr/>
        </p:nvSpPr>
        <p:spPr>
          <a:xfrm>
            <a:off x="2788920" y="3511296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1"/>
          <p:cNvSpPr/>
          <p:nvPr/>
        </p:nvSpPr>
        <p:spPr>
          <a:xfrm>
            <a:off x="2999232" y="3419856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Contrôler le stock final et l’historique des deux mouvements.</a:t>
            </a:r>
            <a:endParaRPr lang="en-US" sz="1550" dirty="0"/>
          </a:p>
        </p:txBody>
      </p:sp>
      <p:sp>
        <p:nvSpPr>
          <p:cNvPr id="27" name="Shape 22"/>
          <p:cNvSpPr/>
          <p:nvPr/>
        </p:nvSpPr>
        <p:spPr>
          <a:xfrm>
            <a:off x="2788920" y="4087368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3"/>
          <p:cNvSpPr/>
          <p:nvPr/>
        </p:nvSpPr>
        <p:spPr>
          <a:xfrm>
            <a:off x="2999232" y="3995928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Vérifier l’alerte critique lorsque le seuil défini est supérieur ou égal au solde.</a:t>
            </a:r>
            <a:endParaRPr lang="en-US" sz="1550" dirty="0"/>
          </a:p>
        </p:txBody>
      </p:sp>
      <p:sp>
        <p:nvSpPr>
          <p:cNvPr id="29" name="Shape 24"/>
          <p:cNvSpPr/>
          <p:nvPr/>
        </p:nvSpPr>
        <p:spPr>
          <a:xfrm>
            <a:off x="8366760" y="1280160"/>
            <a:ext cx="3246120" cy="4453128"/>
          </a:xfrm>
          <a:prstGeom prst="roundRect">
            <a:avLst>
              <a:gd name="adj" fmla="val 1972"/>
            </a:avLst>
          </a:prstGeom>
          <a:solidFill>
            <a:srgbClr val="ECF8F1"/>
          </a:solidFill>
          <a:ln w="15240">
            <a:solidFill>
              <a:srgbClr val="2D9C6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41080" y="1572768"/>
            <a:ext cx="411480" cy="41148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9162288" y="1581912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Critères de réussite</a:t>
            </a:r>
            <a:endParaRPr lang="en-US" sz="1800" dirty="0"/>
          </a:p>
        </p:txBody>
      </p:sp>
      <p:sp>
        <p:nvSpPr>
          <p:cNvPr id="32" name="Shape 26"/>
          <p:cNvSpPr/>
          <p:nvPr/>
        </p:nvSpPr>
        <p:spPr>
          <a:xfrm>
            <a:off x="8641080" y="2212848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27"/>
          <p:cNvSpPr/>
          <p:nvPr/>
        </p:nvSpPr>
        <p:spPr>
          <a:xfrm>
            <a:off x="8851392" y="2121408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Stock final = stock initial + 100 - 85.</a:t>
            </a:r>
            <a:endParaRPr lang="en-US" sz="1380" dirty="0"/>
          </a:p>
        </p:txBody>
      </p:sp>
      <p:sp>
        <p:nvSpPr>
          <p:cNvPr id="34" name="Shape 28"/>
          <p:cNvSpPr/>
          <p:nvPr/>
        </p:nvSpPr>
        <p:spPr>
          <a:xfrm>
            <a:off x="8641080" y="2926080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29"/>
          <p:cNvSpPr/>
          <p:nvPr/>
        </p:nvSpPr>
        <p:spPr>
          <a:xfrm>
            <a:off x="8851392" y="2834640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même lot est présent dans les deux mouvements.</a:t>
            </a:r>
            <a:endParaRPr lang="en-US" sz="1380" dirty="0"/>
          </a:p>
        </p:txBody>
      </p:sp>
      <p:sp>
        <p:nvSpPr>
          <p:cNvPr id="36" name="Shape 30"/>
          <p:cNvSpPr/>
          <p:nvPr/>
        </p:nvSpPr>
        <p:spPr>
          <a:xfrm>
            <a:off x="8641080" y="3639312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7" name="Text 31"/>
          <p:cNvSpPr/>
          <p:nvPr/>
        </p:nvSpPr>
        <p:spPr>
          <a:xfrm>
            <a:off x="8851392" y="3547872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Aucune consommation ne dépasse le stock disponible.</a:t>
            </a:r>
            <a:endParaRPr lang="en-US" sz="1380" dirty="0"/>
          </a:p>
        </p:txBody>
      </p:sp>
      <p:sp>
        <p:nvSpPr>
          <p:cNvPr id="38" name="Shape 32"/>
          <p:cNvSpPr/>
          <p:nvPr/>
        </p:nvSpPr>
        <p:spPr>
          <a:xfrm>
            <a:off x="8641080" y="4352544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3"/>
          <p:cNvSpPr/>
          <p:nvPr/>
        </p:nvSpPr>
        <p:spPr>
          <a:xfrm>
            <a:off x="8851392" y="4261104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L’alerte est visible pour le profil concerné.</a:t>
            </a:r>
            <a:endParaRPr lang="en-US" sz="1380" dirty="0"/>
          </a:p>
        </p:txBody>
      </p:sp>
      <p:sp>
        <p:nvSpPr>
          <p:cNvPr id="40" name="Shape 34"/>
          <p:cNvSpPr/>
          <p:nvPr/>
        </p:nvSpPr>
        <p:spPr>
          <a:xfrm>
            <a:off x="8641080" y="5065776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Text 35"/>
          <p:cNvSpPr/>
          <p:nvPr/>
        </p:nvSpPr>
        <p:spPr>
          <a:xfrm>
            <a:off x="8851392" y="4974336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 remarques contiennent le préfixe FORM_.</a:t>
            </a:r>
            <a:endParaRPr lang="en-US" sz="1380" dirty="0"/>
          </a:p>
        </p:txBody>
      </p:sp>
      <p:sp>
        <p:nvSpPr>
          <p:cNvPr id="42" name="Shape 36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3" name="Text 37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EXERCICE</a:t>
            </a:r>
            <a:endParaRPr lang="en-US" sz="820" dirty="0"/>
          </a:p>
        </p:txBody>
      </p:sp>
      <p:sp>
        <p:nvSpPr>
          <p:cNvPr id="4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TRONC COMMUN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Cartographie : rechercher, croiser et exporter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37-42.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949440" cy="4370832"/>
          </a:xfrm>
          <a:prstGeom prst="roundRect">
            <a:avLst>
              <a:gd name="adj" fmla="val 104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" y="2558656"/>
            <a:ext cx="6894576" cy="1850415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863840" y="1298448"/>
            <a:ext cx="37033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65008" y="1481328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58200" y="14630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Filtrer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8092440" y="1865376"/>
            <a:ext cx="3246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Tous les laboratoires, type d’analyse, type d’essai ou détermination.</a:t>
            </a:r>
            <a:endParaRPr lang="en-US" sz="1180" dirty="0"/>
          </a:p>
        </p:txBody>
      </p:sp>
      <p:sp>
        <p:nvSpPr>
          <p:cNvPr id="15" name="Shape 11"/>
          <p:cNvSpPr/>
          <p:nvPr/>
        </p:nvSpPr>
        <p:spPr>
          <a:xfrm>
            <a:off x="7863840" y="2578608"/>
            <a:ext cx="37033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65008" y="2761488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58200" y="274320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Afficher les couches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092440" y="3145536"/>
            <a:ext cx="3246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Limites administratives, laboratoires et fonds OSM ou satellite.</a:t>
            </a:r>
            <a:endParaRPr lang="en-US" sz="1180" dirty="0"/>
          </a:p>
        </p:txBody>
      </p:sp>
      <p:sp>
        <p:nvSpPr>
          <p:cNvPr id="19" name="Shape 14"/>
          <p:cNvSpPr/>
          <p:nvPr/>
        </p:nvSpPr>
        <p:spPr>
          <a:xfrm>
            <a:off x="7863840" y="3858768"/>
            <a:ext cx="37033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5008" y="4041648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458200" y="402336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Mesurer et consulter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8092440" y="4425696"/>
            <a:ext cx="3246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Distance ou superficie ; cliquer sur un point pour lire la fiche.</a:t>
            </a:r>
            <a:endParaRPr lang="en-US" sz="1180" dirty="0"/>
          </a:p>
        </p:txBody>
      </p:sp>
      <p:sp>
        <p:nvSpPr>
          <p:cNvPr id="23" name="Shape 17"/>
          <p:cNvSpPr/>
          <p:nvPr/>
        </p:nvSpPr>
        <p:spPr>
          <a:xfrm>
            <a:off x="7863840" y="5138928"/>
            <a:ext cx="37033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65008" y="5321808"/>
            <a:ext cx="292608" cy="29260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8458200" y="530352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Exporter</a:t>
            </a:r>
            <a:endParaRPr lang="en-US" sz="1600" dirty="0"/>
          </a:p>
        </p:txBody>
      </p:sp>
      <p:sp>
        <p:nvSpPr>
          <p:cNvPr id="26" name="Text 19"/>
          <p:cNvSpPr/>
          <p:nvPr/>
        </p:nvSpPr>
        <p:spPr>
          <a:xfrm>
            <a:off x="8092440" y="5705856"/>
            <a:ext cx="3246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Générer la carte en PDF ou PNG après avoir ajusté taille et résolution.</a:t>
            </a:r>
            <a:endParaRPr lang="en-US" sz="1180" dirty="0"/>
          </a:p>
        </p:txBody>
      </p:sp>
      <p:sp>
        <p:nvSpPr>
          <p:cNvPr id="27" name="Shape 20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1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CARTOGRAPHIE</a:t>
            </a:r>
            <a:endParaRPr lang="en-US" sz="82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TRONC COMMUN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Notifications : coordonner l’action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42-47.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1938528" cy="4526280"/>
          </a:xfrm>
          <a:prstGeom prst="roundRect">
            <a:avLst>
              <a:gd name="adj" fmla="val 2358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494536"/>
            <a:ext cx="1847088" cy="2134104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2816352" y="1298448"/>
            <a:ext cx="4983480" cy="2103120"/>
          </a:xfrm>
          <a:prstGeom prst="round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user/img-06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2928" y="1504682"/>
            <a:ext cx="4910328" cy="1690653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2816352" y="3675888"/>
            <a:ext cx="4983480" cy="214884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/mnt/data/_pdfimgs_user/img-06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3133" y="3712464"/>
            <a:ext cx="1869917" cy="2075688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74152" y="1298448"/>
            <a:ext cx="3493008" cy="4526280"/>
          </a:xfrm>
          <a:prstGeom prst="roundRect">
            <a:avLst>
              <a:gd name="adj" fmla="val 1571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8592" y="1627632"/>
            <a:ext cx="1005840" cy="100584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394192" y="2788920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Message efficace</a:t>
            </a:r>
            <a:endParaRPr lang="en-US" sz="2000" dirty="0"/>
          </a:p>
        </p:txBody>
      </p:sp>
      <p:sp>
        <p:nvSpPr>
          <p:cNvPr id="18" name="Shape 12"/>
          <p:cNvSpPr/>
          <p:nvPr/>
        </p:nvSpPr>
        <p:spPr>
          <a:xfrm>
            <a:off x="8394192" y="3410712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3"/>
          <p:cNvSpPr/>
          <p:nvPr/>
        </p:nvSpPr>
        <p:spPr>
          <a:xfrm>
            <a:off x="8604504" y="3319272"/>
            <a:ext cx="2578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Titre explicite : objet + urgence.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8394192" y="3822192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5"/>
          <p:cNvSpPr/>
          <p:nvPr/>
        </p:nvSpPr>
        <p:spPr>
          <a:xfrm>
            <a:off x="8604504" y="3730752"/>
            <a:ext cx="2578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Contexte factuel et action demandée.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8394192" y="4233672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17"/>
          <p:cNvSpPr/>
          <p:nvPr/>
        </p:nvSpPr>
        <p:spPr>
          <a:xfrm>
            <a:off x="8604504" y="4142232"/>
            <a:ext cx="2578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Destinataires limités au périmètre utile.</a:t>
            </a:r>
            <a:endParaRPr lang="en-US" sz="1250" dirty="0"/>
          </a:p>
        </p:txBody>
      </p:sp>
      <p:sp>
        <p:nvSpPr>
          <p:cNvPr id="24" name="Shape 18"/>
          <p:cNvSpPr/>
          <p:nvPr/>
        </p:nvSpPr>
        <p:spPr>
          <a:xfrm>
            <a:off x="8394192" y="4645152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19"/>
          <p:cNvSpPr/>
          <p:nvPr/>
        </p:nvSpPr>
        <p:spPr>
          <a:xfrm>
            <a:off x="8604504" y="4553712"/>
            <a:ext cx="2578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 d’expiration lorsque le message devient obsolète.</a:t>
            </a:r>
            <a:endParaRPr lang="en-US" sz="1250" dirty="0"/>
          </a:p>
        </p:txBody>
      </p:sp>
      <p:sp>
        <p:nvSpPr>
          <p:cNvPr id="26" name="Shape 20"/>
          <p:cNvSpPr/>
          <p:nvPr/>
        </p:nvSpPr>
        <p:spPr>
          <a:xfrm>
            <a:off x="8394192" y="5056632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1"/>
          <p:cNvSpPr/>
          <p:nvPr/>
        </p:nvSpPr>
        <p:spPr>
          <a:xfrm>
            <a:off x="8604504" y="4965192"/>
            <a:ext cx="25786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Mots-clés cohérents pour faciliter la recherche.</a:t>
            </a:r>
            <a:endParaRPr lang="en-US" sz="1250" dirty="0"/>
          </a:p>
        </p:txBody>
      </p:sp>
      <p:sp>
        <p:nvSpPr>
          <p:cNvPr id="28" name="Shape 22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3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NOTIFICATIONS</a:t>
            </a:r>
            <a:endParaRPr lang="en-US" sz="82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Bonnes pratiques - Utilisateur de laboratoire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Shape 6"/>
          <p:cNvSpPr/>
          <p:nvPr/>
        </p:nvSpPr>
        <p:spPr>
          <a:xfrm>
            <a:off x="621792" y="1325880"/>
            <a:ext cx="3511296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960" y="1508760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216152" y="1490472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Avant la saisie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0392" y="1892808"/>
            <a:ext cx="3054096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Vérifier le profil, le laboratoire, la date et le périmètre.</a:t>
            </a:r>
            <a:endParaRPr lang="en-US" sz="1310" dirty="0"/>
          </a:p>
        </p:txBody>
      </p:sp>
      <p:sp>
        <p:nvSpPr>
          <p:cNvPr id="12" name="Shape 9"/>
          <p:cNvSpPr/>
          <p:nvPr/>
        </p:nvSpPr>
        <p:spPr>
          <a:xfrm>
            <a:off x="4370832" y="1325880"/>
            <a:ext cx="3511296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0" y="1508760"/>
            <a:ext cx="292608" cy="29260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965192" y="1490472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Pendant la saisie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4599432" y="1892808"/>
            <a:ext cx="3054096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Utiliser les nomenclatures, les unités et les lots existants ; compléter les champs obligatoires.</a:t>
            </a:r>
            <a:endParaRPr lang="en-US" sz="1310" dirty="0"/>
          </a:p>
        </p:txBody>
      </p:sp>
      <p:sp>
        <p:nvSpPr>
          <p:cNvPr id="16" name="Shape 12"/>
          <p:cNvSpPr/>
          <p:nvPr/>
        </p:nvSpPr>
        <p:spPr>
          <a:xfrm>
            <a:off x="8119872" y="1325880"/>
            <a:ext cx="3511296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1040" y="1508760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714232" y="1490472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Après la saisie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348472" y="1892808"/>
            <a:ext cx="3054096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Contrôler le résultat métier, l’historique et, si nécessaire, la cartographie ou le stock.</a:t>
            </a:r>
            <a:endParaRPr lang="en-US" sz="1310" dirty="0"/>
          </a:p>
        </p:txBody>
      </p:sp>
      <p:sp>
        <p:nvSpPr>
          <p:cNvPr id="20" name="Shape 15"/>
          <p:cNvSpPr/>
          <p:nvPr/>
        </p:nvSpPr>
        <p:spPr>
          <a:xfrm>
            <a:off x="621792" y="3639312"/>
            <a:ext cx="3511296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960" y="3822192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216152" y="3803904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 cas d’erreur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850392" y="4206240"/>
            <a:ext cx="3054096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Corriger rapidement, documenter la raison et prévenir l’administrateur si la donnée est structurante.</a:t>
            </a:r>
            <a:endParaRPr lang="en-US" sz="1310" dirty="0"/>
          </a:p>
        </p:txBody>
      </p:sp>
      <p:sp>
        <p:nvSpPr>
          <p:cNvPr id="24" name="Shape 18"/>
          <p:cNvSpPr/>
          <p:nvPr/>
        </p:nvSpPr>
        <p:spPr>
          <a:xfrm>
            <a:off x="4370832" y="3639312"/>
            <a:ext cx="3511296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2000" y="3822192"/>
            <a:ext cx="292608" cy="292608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965192" y="3803904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Sécurité</a:t>
            </a:r>
            <a:endParaRPr lang="en-US" sz="1600" dirty="0"/>
          </a:p>
        </p:txBody>
      </p:sp>
      <p:sp>
        <p:nvSpPr>
          <p:cNvPr id="27" name="Text 20"/>
          <p:cNvSpPr/>
          <p:nvPr/>
        </p:nvSpPr>
        <p:spPr>
          <a:xfrm>
            <a:off x="4599432" y="4206240"/>
            <a:ext cx="3054096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pas partager les identifiants, se déconnecter et ne pas utiliser de données personnelles de test.</a:t>
            </a:r>
            <a:endParaRPr lang="en-US" sz="1310" dirty="0"/>
          </a:p>
        </p:txBody>
      </p:sp>
      <p:sp>
        <p:nvSpPr>
          <p:cNvPr id="28" name="Shape 21"/>
          <p:cNvSpPr/>
          <p:nvPr/>
        </p:nvSpPr>
        <p:spPr>
          <a:xfrm>
            <a:off x="8119872" y="3639312"/>
            <a:ext cx="3511296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1040" y="3822192"/>
            <a:ext cx="292608" cy="29260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8714232" y="3803904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Régularité</a:t>
            </a:r>
            <a:endParaRPr lang="en-US" sz="1600" dirty="0"/>
          </a:p>
        </p:txBody>
      </p:sp>
      <p:sp>
        <p:nvSpPr>
          <p:cNvPr id="31" name="Text 23"/>
          <p:cNvSpPr/>
          <p:nvPr/>
        </p:nvSpPr>
        <p:spPr>
          <a:xfrm>
            <a:off x="8348472" y="4206240"/>
            <a:ext cx="3054096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Déclarer la capacité selon le calendrier convenu et maintenir les ressources à jour.</a:t>
            </a:r>
            <a:endParaRPr lang="en-US" sz="1310" dirty="0"/>
          </a:p>
        </p:txBody>
      </p:sp>
      <p:sp>
        <p:nvSpPr>
          <p:cNvPr id="32" name="Shape 24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25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CHECKLIST</a:t>
            </a:r>
            <a:endParaRPr lang="en-US" sz="82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20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ptx_unzip/ppt/media/image13.png"/>
          <p:cNvPicPr>
            <a:picLocks noChangeAspect="1"/>
          </p:cNvPicPr>
          <p:nvPr/>
        </p:nvPicPr>
        <p:blipFill>
          <a:blip r:embed="rId3"/>
          <a:srcRect t="2676" b="2676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3A5F">
              <a:alpha val="82000"/>
            </a:srgbClr>
          </a:solidFill>
          <a:ln w="12700">
            <a:solidFill>
              <a:srgbClr val="203A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4663440" cy="6858000"/>
          </a:xfrm>
          <a:prstGeom prst="rect">
            <a:avLst/>
          </a:prstGeom>
          <a:solidFill>
            <a:srgbClr val="6C63A8">
              <a:alpha val="96000"/>
            </a:srgbClr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2"/>
          <p:cNvSpPr/>
          <p:nvPr/>
        </p:nvSpPr>
        <p:spPr>
          <a:xfrm>
            <a:off x="594360" y="1005840"/>
            <a:ext cx="1005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FFFF">
                    <a:alpha val="90000"/>
                  </a:srgbClr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6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1640" y="1143000"/>
            <a:ext cx="713232" cy="7132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4360" y="2240280"/>
            <a:ext cx="3886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Parcours Administrateur</a:t>
            </a:r>
            <a:endParaRPr lang="en-US" sz="3400" dirty="0"/>
          </a:p>
        </p:txBody>
      </p:sp>
      <p:sp>
        <p:nvSpPr>
          <p:cNvPr id="8" name="Text 4"/>
          <p:cNvSpPr/>
          <p:nvPr/>
        </p:nvSpPr>
        <p:spPr>
          <a:xfrm>
            <a:off x="621792" y="3493008"/>
            <a:ext cx="3611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Gérer les accès, gouverner les référentiels et superviser la traçabilité.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9738360" y="6272784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Administration de la sécurité : vue d’ensemble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4-5.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2971800" cy="4480560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128648"/>
            <a:ext cx="2880360" cy="282016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3931920" y="1298448"/>
            <a:ext cx="35204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3088" y="1481328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26280" y="1463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Utilisateurs / inscriptions</a:t>
            </a:r>
            <a:endParaRPr lang="en-US" sz="1420" dirty="0"/>
          </a:p>
        </p:txBody>
      </p:sp>
      <p:sp>
        <p:nvSpPr>
          <p:cNvPr id="14" name="Text 10"/>
          <p:cNvSpPr/>
          <p:nvPr/>
        </p:nvSpPr>
        <p:spPr>
          <a:xfrm>
            <a:off x="4160520" y="1865376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Créer, activer, modifier et rattacher les comptes.</a:t>
            </a:r>
            <a:endParaRPr lang="en-US" sz="1160" dirty="0"/>
          </a:p>
        </p:txBody>
      </p:sp>
      <p:sp>
        <p:nvSpPr>
          <p:cNvPr id="15" name="Shape 11"/>
          <p:cNvSpPr/>
          <p:nvPr/>
        </p:nvSpPr>
        <p:spPr>
          <a:xfrm>
            <a:off x="7726680" y="1298448"/>
            <a:ext cx="35204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27848" y="1481328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21040" y="14630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Groupes / applications</a:t>
            </a:r>
            <a:endParaRPr lang="en-US" sz="1420" dirty="0"/>
          </a:p>
        </p:txBody>
      </p:sp>
      <p:sp>
        <p:nvSpPr>
          <p:cNvPr id="18" name="Text 13"/>
          <p:cNvSpPr/>
          <p:nvPr/>
        </p:nvSpPr>
        <p:spPr>
          <a:xfrm>
            <a:off x="7955280" y="1865376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Modéliser les rôles et accorder les droits par écran.</a:t>
            </a:r>
            <a:endParaRPr lang="en-US" sz="1160" dirty="0"/>
          </a:p>
        </p:txBody>
      </p:sp>
      <p:sp>
        <p:nvSpPr>
          <p:cNvPr id="19" name="Shape 14"/>
          <p:cNvSpPr/>
          <p:nvPr/>
        </p:nvSpPr>
        <p:spPr>
          <a:xfrm>
            <a:off x="3931920" y="2807208"/>
            <a:ext cx="35204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3088" y="2990088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526280" y="2971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Synchronisation</a:t>
            </a:r>
            <a:endParaRPr lang="en-US" sz="1420" dirty="0"/>
          </a:p>
        </p:txBody>
      </p:sp>
      <p:sp>
        <p:nvSpPr>
          <p:cNvPr id="22" name="Text 16"/>
          <p:cNvSpPr/>
          <p:nvPr/>
        </p:nvSpPr>
        <p:spPr>
          <a:xfrm>
            <a:off x="4160520" y="3374136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Actualiser la liste des écrans techniques lorsque nécessaire.</a:t>
            </a:r>
            <a:endParaRPr lang="en-US" sz="1160" dirty="0"/>
          </a:p>
        </p:txBody>
      </p:sp>
      <p:sp>
        <p:nvSpPr>
          <p:cNvPr id="23" name="Shape 17"/>
          <p:cNvSpPr/>
          <p:nvPr/>
        </p:nvSpPr>
        <p:spPr>
          <a:xfrm>
            <a:off x="7726680" y="2807208"/>
            <a:ext cx="35204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27848" y="2990088"/>
            <a:ext cx="292608" cy="29260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8321040" y="2971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Journal</a:t>
            </a:r>
            <a:endParaRPr lang="en-US" sz="1420" dirty="0"/>
          </a:p>
        </p:txBody>
      </p:sp>
      <p:sp>
        <p:nvSpPr>
          <p:cNvPr id="26" name="Text 19"/>
          <p:cNvSpPr/>
          <p:nvPr/>
        </p:nvSpPr>
        <p:spPr>
          <a:xfrm>
            <a:off x="7955280" y="3374136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Tracer les accès, actions et modifications.</a:t>
            </a:r>
            <a:endParaRPr lang="en-US" sz="1160" dirty="0"/>
          </a:p>
        </p:txBody>
      </p:sp>
      <p:sp>
        <p:nvSpPr>
          <p:cNvPr id="27" name="Shape 20"/>
          <p:cNvSpPr/>
          <p:nvPr/>
        </p:nvSpPr>
        <p:spPr>
          <a:xfrm>
            <a:off x="3931920" y="4315968"/>
            <a:ext cx="35204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3088" y="4498848"/>
            <a:ext cx="292608" cy="292608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4526280" y="44805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Mots-clés / paramètres</a:t>
            </a:r>
            <a:endParaRPr lang="en-US" sz="1420" dirty="0"/>
          </a:p>
        </p:txBody>
      </p:sp>
      <p:sp>
        <p:nvSpPr>
          <p:cNvPr id="30" name="Text 22"/>
          <p:cNvSpPr/>
          <p:nvPr/>
        </p:nvSpPr>
        <p:spPr>
          <a:xfrm>
            <a:off x="4160520" y="4882896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Gérer la taxonomie des notifications et les paramètres globaux.</a:t>
            </a:r>
            <a:endParaRPr lang="en-US" sz="1160" dirty="0"/>
          </a:p>
        </p:txBody>
      </p:sp>
      <p:sp>
        <p:nvSpPr>
          <p:cNvPr id="31" name="Shape 23"/>
          <p:cNvSpPr/>
          <p:nvPr/>
        </p:nvSpPr>
        <p:spPr>
          <a:xfrm>
            <a:off x="7726680" y="4315968"/>
            <a:ext cx="3520440" cy="1508760"/>
          </a:xfrm>
          <a:prstGeom prst="roundRect">
            <a:avLst>
              <a:gd name="adj" fmla="val 3636"/>
            </a:avLst>
          </a:prstGeom>
          <a:solidFill>
            <a:srgbClr val="FDEEEE"/>
          </a:solidFill>
          <a:ln w="13970">
            <a:solidFill>
              <a:srgbClr val="C7484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24"/>
          <p:cNvSpPr/>
          <p:nvPr/>
        </p:nvSpPr>
        <p:spPr>
          <a:xfrm>
            <a:off x="8046720" y="4590288"/>
            <a:ext cx="2880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7484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Administration prudente</a:t>
            </a:r>
            <a:endParaRPr lang="en-US" sz="1800" dirty="0"/>
          </a:p>
        </p:txBody>
      </p:sp>
      <p:sp>
        <p:nvSpPr>
          <p:cNvPr id="33" name="Text 25"/>
          <p:cNvSpPr/>
          <p:nvPr/>
        </p:nvSpPr>
        <p:spPr>
          <a:xfrm>
            <a:off x="8046720" y="5001768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Toute modification de droits ou de référentiel peut affecter plusieurs laboratoires. Tester sur un périmètre limité et vérifier le journal.</a:t>
            </a:r>
            <a:endParaRPr lang="en-US" sz="1220" dirty="0"/>
          </a:p>
        </p:txBody>
      </p:sp>
      <p:sp>
        <p:nvSpPr>
          <p:cNvPr id="34" name="Shape 26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27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SÉCURITÉ</a:t>
            </a:r>
            <a:endParaRPr lang="en-US" sz="820" dirty="0"/>
          </a:p>
        </p:txBody>
      </p:sp>
      <p:sp>
        <p:nvSpPr>
          <p:cNvPr id="3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Créer, activer et gérer un utilisateur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6-8.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583680" cy="2468880"/>
          </a:xfrm>
          <a:prstGeom prst="round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870736"/>
            <a:ext cx="6510528" cy="1324305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543800" y="1298448"/>
            <a:ext cx="3977640" cy="4389120"/>
          </a:xfrm>
          <a:prstGeom prst="roundRect">
            <a:avLst>
              <a:gd name="adj" fmla="val 114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admin/img-0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0376" y="1546592"/>
            <a:ext cx="3904488" cy="3892833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40080" y="4160520"/>
            <a:ext cx="1412748" cy="1417320"/>
          </a:xfrm>
          <a:prstGeom prst="roundRect">
            <a:avLst>
              <a:gd name="adj" fmla="val 3883"/>
            </a:avLst>
          </a:prstGeom>
          <a:solidFill>
            <a:srgbClr val="FFFFFF"/>
          </a:solidFill>
          <a:ln w="16510">
            <a:solidFill>
              <a:srgbClr val="2F80E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0"/>
          <p:cNvSpPr/>
          <p:nvPr/>
        </p:nvSpPr>
        <p:spPr>
          <a:xfrm>
            <a:off x="786384" y="4315968"/>
            <a:ext cx="347472" cy="34747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1"/>
          <p:cNvSpPr/>
          <p:nvPr/>
        </p:nvSpPr>
        <p:spPr>
          <a:xfrm>
            <a:off x="786384" y="43754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1207008" y="4288536"/>
            <a:ext cx="7269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Identifier</a:t>
            </a:r>
            <a:endParaRPr lang="en-US" sz="1350" dirty="0"/>
          </a:p>
        </p:txBody>
      </p:sp>
      <p:sp>
        <p:nvSpPr>
          <p:cNvPr id="17" name="Text 13"/>
          <p:cNvSpPr/>
          <p:nvPr/>
        </p:nvSpPr>
        <p:spPr>
          <a:xfrm>
            <a:off x="786384" y="4709160"/>
            <a:ext cx="11201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Nom, login et email professionnels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2107692" y="475945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Shape 15"/>
          <p:cNvSpPr/>
          <p:nvPr/>
        </p:nvSpPr>
        <p:spPr>
          <a:xfrm>
            <a:off x="2363724" y="4160520"/>
            <a:ext cx="1412748" cy="1417320"/>
          </a:xfrm>
          <a:prstGeom prst="roundRect">
            <a:avLst>
              <a:gd name="adj" fmla="val 3883"/>
            </a:avLst>
          </a:prstGeom>
          <a:solidFill>
            <a:srgbClr val="FFFFFF"/>
          </a:solidFill>
          <a:ln w="16510">
            <a:solidFill>
              <a:srgbClr val="C7484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Shape 16"/>
          <p:cNvSpPr/>
          <p:nvPr/>
        </p:nvSpPr>
        <p:spPr>
          <a:xfrm>
            <a:off x="2510028" y="4315968"/>
            <a:ext cx="347472" cy="347472"/>
          </a:xfrm>
          <a:prstGeom prst="ellipse">
            <a:avLst/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7"/>
          <p:cNvSpPr/>
          <p:nvPr/>
        </p:nvSpPr>
        <p:spPr>
          <a:xfrm>
            <a:off x="2510028" y="43754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2930652" y="4288536"/>
            <a:ext cx="7269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Sécuriser</a:t>
            </a:r>
            <a:endParaRPr lang="en-US" sz="1350" dirty="0"/>
          </a:p>
        </p:txBody>
      </p:sp>
      <p:sp>
        <p:nvSpPr>
          <p:cNvPr id="23" name="Text 19"/>
          <p:cNvSpPr/>
          <p:nvPr/>
        </p:nvSpPr>
        <p:spPr>
          <a:xfrm>
            <a:off x="2510028" y="4709160"/>
            <a:ext cx="11201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 de passe initial et statut actif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3831336" y="475945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Shape 21"/>
          <p:cNvSpPr/>
          <p:nvPr/>
        </p:nvSpPr>
        <p:spPr>
          <a:xfrm>
            <a:off x="4087368" y="4160520"/>
            <a:ext cx="1412748" cy="1417320"/>
          </a:xfrm>
          <a:prstGeom prst="roundRect">
            <a:avLst>
              <a:gd name="adj" fmla="val 3883"/>
            </a:avLst>
          </a:prstGeom>
          <a:solidFill>
            <a:srgbClr val="FFFFFF"/>
          </a:solidFill>
          <a:ln w="16510">
            <a:solidFill>
              <a:srgbClr val="6C63A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6" name="Shape 22"/>
          <p:cNvSpPr/>
          <p:nvPr/>
        </p:nvSpPr>
        <p:spPr>
          <a:xfrm>
            <a:off x="4233672" y="4315968"/>
            <a:ext cx="347472" cy="3474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3"/>
          <p:cNvSpPr/>
          <p:nvPr/>
        </p:nvSpPr>
        <p:spPr>
          <a:xfrm>
            <a:off x="4233672" y="43754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8" name="Text 24"/>
          <p:cNvSpPr/>
          <p:nvPr/>
        </p:nvSpPr>
        <p:spPr>
          <a:xfrm>
            <a:off x="4654296" y="4288536"/>
            <a:ext cx="7269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Rattacher</a:t>
            </a:r>
            <a:endParaRPr lang="en-US" sz="1350" dirty="0"/>
          </a:p>
        </p:txBody>
      </p:sp>
      <p:sp>
        <p:nvSpPr>
          <p:cNvPr id="29" name="Text 25"/>
          <p:cNvSpPr/>
          <p:nvPr/>
        </p:nvSpPr>
        <p:spPr>
          <a:xfrm>
            <a:off x="4233672" y="4709160"/>
            <a:ext cx="11201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Groupe adapté au rôle et au laboratoire</a:t>
            </a:r>
            <a:endParaRPr lang="en-US" sz="1050" dirty="0"/>
          </a:p>
        </p:txBody>
      </p:sp>
      <p:sp>
        <p:nvSpPr>
          <p:cNvPr id="30" name="Shape 26"/>
          <p:cNvSpPr/>
          <p:nvPr/>
        </p:nvSpPr>
        <p:spPr>
          <a:xfrm>
            <a:off x="5554980" y="475945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Shape 27"/>
          <p:cNvSpPr/>
          <p:nvPr/>
        </p:nvSpPr>
        <p:spPr>
          <a:xfrm>
            <a:off x="5811012" y="4160520"/>
            <a:ext cx="1412748" cy="1417320"/>
          </a:xfrm>
          <a:prstGeom prst="roundRect">
            <a:avLst>
              <a:gd name="adj" fmla="val 3883"/>
            </a:avLst>
          </a:prstGeom>
          <a:solidFill>
            <a:srgbClr val="FFFFFF"/>
          </a:solidFill>
          <a:ln w="16510">
            <a:solidFill>
              <a:srgbClr val="2D9C6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2" name="Shape 28"/>
          <p:cNvSpPr/>
          <p:nvPr/>
        </p:nvSpPr>
        <p:spPr>
          <a:xfrm>
            <a:off x="5957316" y="4315968"/>
            <a:ext cx="347472" cy="3474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29"/>
          <p:cNvSpPr/>
          <p:nvPr/>
        </p:nvSpPr>
        <p:spPr>
          <a:xfrm>
            <a:off x="5957316" y="43754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34" name="Text 30"/>
          <p:cNvSpPr/>
          <p:nvPr/>
        </p:nvSpPr>
        <p:spPr>
          <a:xfrm>
            <a:off x="6377940" y="4288536"/>
            <a:ext cx="7269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Vérifier</a:t>
            </a:r>
            <a:endParaRPr lang="en-US" sz="1350" dirty="0"/>
          </a:p>
        </p:txBody>
      </p:sp>
      <p:sp>
        <p:nvSpPr>
          <p:cNvPr id="35" name="Text 31"/>
          <p:cNvSpPr/>
          <p:nvPr/>
        </p:nvSpPr>
        <p:spPr>
          <a:xfrm>
            <a:off x="5957316" y="4709160"/>
            <a:ext cx="11201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Connexion, menu visible et périmètre</a:t>
            </a:r>
            <a:endParaRPr lang="en-US" sz="1050" dirty="0"/>
          </a:p>
        </p:txBody>
      </p:sp>
      <p:sp>
        <p:nvSpPr>
          <p:cNvPr id="36" name="Text 32"/>
          <p:cNvSpPr/>
          <p:nvPr/>
        </p:nvSpPr>
        <p:spPr>
          <a:xfrm>
            <a:off x="868680" y="5806440"/>
            <a:ext cx="6126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Validation des auto-inscriptions : accepter uniquement après vérification de l’identité, du rôle demandé et de la structure.</a:t>
            </a:r>
            <a:endParaRPr lang="en-US" sz="1320" dirty="0"/>
          </a:p>
        </p:txBody>
      </p:sp>
      <p:sp>
        <p:nvSpPr>
          <p:cNvPr id="37" name="Shape 33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8" name="Text 34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UTILISATEURS</a:t>
            </a:r>
            <a:endParaRPr lang="en-US" sz="820" dirty="0"/>
          </a:p>
        </p:txBody>
      </p:sp>
      <p:sp>
        <p:nvSpPr>
          <p:cNvPr id="3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Groupes, rôles et étendues de données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9-13.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5669280" cy="214884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090" y="1335024"/>
            <a:ext cx="4135260" cy="207568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583680" y="1298448"/>
            <a:ext cx="4937760" cy="214884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admin/img-0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5810" y="1335024"/>
            <a:ext cx="2553500" cy="207568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77240" y="3794760"/>
            <a:ext cx="2514600" cy="1444752"/>
          </a:xfrm>
          <a:prstGeom prst="roundRect">
            <a:avLst>
              <a:gd name="adj" fmla="val 3797"/>
            </a:avLst>
          </a:prstGeom>
          <a:solidFill>
            <a:srgbClr val="FFFFFF"/>
          </a:solidFill>
          <a:ln w="13970">
            <a:solidFill>
              <a:srgbClr val="203A5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0"/>
          <p:cNvSpPr/>
          <p:nvPr/>
        </p:nvSpPr>
        <p:spPr>
          <a:xfrm>
            <a:off x="1005840" y="406908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Nationale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1005840" y="4535424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Tous les laboratoires et niveaux autorisés</a:t>
            </a:r>
            <a:endParaRPr lang="en-US" sz="1210" dirty="0"/>
          </a:p>
        </p:txBody>
      </p:sp>
      <p:sp>
        <p:nvSpPr>
          <p:cNvPr id="16" name="Shape 12"/>
          <p:cNvSpPr/>
          <p:nvPr/>
        </p:nvSpPr>
        <p:spPr>
          <a:xfrm>
            <a:off x="3584448" y="3794760"/>
            <a:ext cx="2514600" cy="1444752"/>
          </a:xfrm>
          <a:prstGeom prst="roundRect">
            <a:avLst>
              <a:gd name="adj" fmla="val 3797"/>
            </a:avLst>
          </a:prstGeom>
          <a:solidFill>
            <a:srgbClr val="FFFFFF"/>
          </a:solidFill>
          <a:ln w="13970">
            <a:solidFill>
              <a:srgbClr val="6C63A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Text 13"/>
          <p:cNvSpPr/>
          <p:nvPr/>
        </p:nvSpPr>
        <p:spPr>
          <a:xfrm>
            <a:off x="3813048" y="406908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C63A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Ministère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3813048" y="4535424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Laboratoires rattachés à un ministère</a:t>
            </a:r>
            <a:endParaRPr lang="en-US" sz="1210" dirty="0"/>
          </a:p>
        </p:txBody>
      </p:sp>
      <p:sp>
        <p:nvSpPr>
          <p:cNvPr id="19" name="Shape 15"/>
          <p:cNvSpPr/>
          <p:nvPr/>
        </p:nvSpPr>
        <p:spPr>
          <a:xfrm>
            <a:off x="6391656" y="3794760"/>
            <a:ext cx="2514600" cy="1444752"/>
          </a:xfrm>
          <a:prstGeom prst="roundRect">
            <a:avLst>
              <a:gd name="adj" fmla="val 3797"/>
            </a:avLst>
          </a:prstGeom>
          <a:solidFill>
            <a:srgbClr val="FFFFFF"/>
          </a:solidFill>
          <a:ln w="13970">
            <a:solidFill>
              <a:srgbClr val="2F80E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Text 16"/>
          <p:cNvSpPr/>
          <p:nvPr/>
        </p:nvSpPr>
        <p:spPr>
          <a:xfrm>
            <a:off x="6620256" y="406908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F80E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Régionale</a:t>
            </a:r>
            <a:endParaRPr lang="en-US" sz="1800" dirty="0"/>
          </a:p>
        </p:txBody>
      </p:sp>
      <p:sp>
        <p:nvSpPr>
          <p:cNvPr id="21" name="Text 17"/>
          <p:cNvSpPr/>
          <p:nvPr/>
        </p:nvSpPr>
        <p:spPr>
          <a:xfrm>
            <a:off x="6620256" y="4535424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Laboratoires d’une ou plusieurs régions</a:t>
            </a:r>
            <a:endParaRPr lang="en-US" sz="1210" dirty="0"/>
          </a:p>
        </p:txBody>
      </p:sp>
      <p:sp>
        <p:nvSpPr>
          <p:cNvPr id="22" name="Shape 18"/>
          <p:cNvSpPr/>
          <p:nvPr/>
        </p:nvSpPr>
        <p:spPr>
          <a:xfrm>
            <a:off x="9198864" y="3794760"/>
            <a:ext cx="2514600" cy="1444752"/>
          </a:xfrm>
          <a:prstGeom prst="roundRect">
            <a:avLst>
              <a:gd name="adj" fmla="val 3797"/>
            </a:avLst>
          </a:prstGeom>
          <a:solidFill>
            <a:srgbClr val="FFFFFF"/>
          </a:solidFill>
          <a:ln w="1397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3" name="Text 19"/>
          <p:cNvSpPr/>
          <p:nvPr/>
        </p:nvSpPr>
        <p:spPr>
          <a:xfrm>
            <a:off x="9427464" y="4069080"/>
            <a:ext cx="2057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8E8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Laboratoire</a:t>
            </a:r>
            <a:endParaRPr lang="en-US" sz="1800" dirty="0"/>
          </a:p>
        </p:txBody>
      </p:sp>
      <p:sp>
        <p:nvSpPr>
          <p:cNvPr id="24" name="Text 20"/>
          <p:cNvSpPr/>
          <p:nvPr/>
        </p:nvSpPr>
        <p:spPr>
          <a:xfrm>
            <a:off x="9427464" y="4535424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 seul laboratoire</a:t>
            </a:r>
            <a:endParaRPr lang="en-US" sz="1210" dirty="0"/>
          </a:p>
        </p:txBody>
      </p:sp>
      <p:sp>
        <p:nvSpPr>
          <p:cNvPr id="25" name="Text 21"/>
          <p:cNvSpPr/>
          <p:nvPr/>
        </p:nvSpPr>
        <p:spPr>
          <a:xfrm>
            <a:off x="960120" y="565099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Groupe de type “rôle” : modèle sans utilisateurs, utilisé pour faire hériter des droits à d’autres groupes.</a:t>
            </a:r>
            <a:endParaRPr lang="en-US" sz="1420" dirty="0"/>
          </a:p>
        </p:txBody>
      </p:sp>
      <p:sp>
        <p:nvSpPr>
          <p:cNvPr id="26" name="Shape 22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3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GROUPES</a:t>
            </a:r>
            <a:endParaRPr lang="en-US" sz="820" dirty="0"/>
          </a:p>
        </p:txBody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Déroulé de la journée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234440"/>
          <a:ext cx="11064240" cy="4608576"/>
        </p:xfrm>
        <a:graphic>
          <a:graphicData uri="http://schemas.openxmlformats.org/drawingml/2006/table">
            <a:tbl>
              <a:tblPr/>
              <a:tblGrid>
                <a:gridCol w="1572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0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Horaire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Séquence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Modalité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09:00-09:15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Accueil, objectifs, accès à la préproduction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Cadrage + test de connexion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09:15-09:35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Vue d’ensemble, rôles, navigation et périmètres de données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Démonstration commentée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09:35-10:10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Fiche laboratoire : identité, capacités, déterminations, ressources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Démonstration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10:10-10:25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Exercice 1 : contrôler et mettre à jour une fiche laboratoire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Travail en binômes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10:25-10:35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Pause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—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10:35-11:05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Capacité journalière, raisons d’indisponibilité et récapitulatif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Démonstration + pratique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11:05-11:40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Consommables : approvisionnement, consommation, stock et alertes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Démonstration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11:40-12:00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Exercice 2 : mouvement de stock et alerte critique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Travail en binômes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13:30-13:50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Cartographie, exports et notifications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Démonstration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13:50-14:25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Administration : utilisateurs, inscriptions, groupes, droits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Démonstration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14:25-14:50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Référentiels, annuaire, territoires, méthodes et nomenclatures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Démonstration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14:50-15:15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Exercice 3 : parcours inter-rôles et audit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Mise en situation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15:15-15:30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Contrôles, nettoyage, quiz et clôture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Évaluation</a:t>
                      </a:r>
                      <a:endParaRPr lang="en-US" sz="115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HEURES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Droits d’accès : appliquer le moindre privilège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5 et 9-13.</a:t>
            </a:r>
            <a:endParaRPr lang="en-US" sz="750" dirty="0"/>
          </a:p>
        </p:txBody>
      </p:sp>
      <p:graphicFrame>
        <p:nvGraphicFramePr>
          <p:cNvPr id="3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371600"/>
          <a:ext cx="10835640" cy="2057400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5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5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56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42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319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Profil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Consulter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Ajouter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Modifier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Supprimer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Exporter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Technicien labo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 - labo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 - métier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 - métier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Très limité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Selon besoin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Administrateur labo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 - labo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Comptes locaux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Comptes / données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Contrôlé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Superviseur ministère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 - périmètre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Non par défaut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Non par défaut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Non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Admin métier national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 - national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Référentiels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Référentiels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Exceptionnel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3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Oui</a:t>
                      </a:r>
                      <a:endParaRPr lang="en-US" sz="123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73152" marR="73152" marT="73152" marB="73152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Shape 7"/>
          <p:cNvSpPr/>
          <p:nvPr/>
        </p:nvSpPr>
        <p:spPr>
          <a:xfrm>
            <a:off x="685800" y="3794760"/>
            <a:ext cx="33832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968" y="3977640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280160" y="395935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Partir du besoin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914400" y="4361688"/>
            <a:ext cx="292608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Quel écran et quelle action sont réellement nécessaires au travail de l’utilisateur ?</a:t>
            </a:r>
            <a:endParaRPr lang="en-US" sz="1310" dirty="0"/>
          </a:p>
        </p:txBody>
      </p:sp>
      <p:sp>
        <p:nvSpPr>
          <p:cNvPr id="14" name="Shape 10"/>
          <p:cNvSpPr/>
          <p:nvPr/>
        </p:nvSpPr>
        <p:spPr>
          <a:xfrm>
            <a:off x="4389120" y="3794760"/>
            <a:ext cx="33832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90288" y="3977640"/>
            <a:ext cx="292608" cy="29260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983480" y="395935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Limiter le périmètre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4617720" y="4361688"/>
            <a:ext cx="292608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Associer le groupe à la bonne structure et à la bonne étendue de données.</a:t>
            </a:r>
            <a:endParaRPr lang="en-US" sz="1310" dirty="0"/>
          </a:p>
        </p:txBody>
      </p:sp>
      <p:sp>
        <p:nvSpPr>
          <p:cNvPr id="18" name="Shape 13"/>
          <p:cNvSpPr/>
          <p:nvPr/>
        </p:nvSpPr>
        <p:spPr>
          <a:xfrm>
            <a:off x="8092440" y="3794760"/>
            <a:ext cx="338328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3608" y="3977640"/>
            <a:ext cx="292608" cy="29260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686800" y="395935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Vérifier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8321040" y="4361688"/>
            <a:ext cx="292608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Tester avec le compte cible, contrôler le menu visible et consulter le journal.</a:t>
            </a:r>
            <a:endParaRPr lang="en-US" sz="1310" dirty="0"/>
          </a:p>
        </p:txBody>
      </p:sp>
      <p:sp>
        <p:nvSpPr>
          <p:cNvPr id="22" name="Text 16"/>
          <p:cNvSpPr/>
          <p:nvPr/>
        </p:nvSpPr>
        <p:spPr>
          <a:xfrm>
            <a:off x="1143000" y="5779008"/>
            <a:ext cx="9921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matrice ci-dessus est une base pédagogique : la configuration réelle doit être validée par la gouvernance GeoLab II.</a:t>
            </a:r>
            <a:endParaRPr lang="en-US" sz="1250" dirty="0"/>
          </a:p>
        </p:txBody>
      </p:sp>
      <p:sp>
        <p:nvSpPr>
          <p:cNvPr id="23" name="Shape 17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18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DROITS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Journal des interventions : preuve et diagnostic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13-15.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7132320" cy="4160520"/>
          </a:xfrm>
          <a:prstGeom prst="roundRect">
            <a:avLst>
              <a:gd name="adj" fmla="val 109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850075"/>
            <a:ext cx="7059168" cy="3057267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8028432" y="1517904"/>
            <a:ext cx="118872" cy="1188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8238744" y="1426464"/>
            <a:ext cx="32186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 / heure</a:t>
            </a:r>
            <a:r>
              <a:rPr lang="en-US" sz="133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: replacer l’action dans la séquence.</a:t>
            </a:r>
            <a:endParaRPr lang="en-US" sz="1330" dirty="0"/>
          </a:p>
        </p:txBody>
      </p:sp>
      <p:sp>
        <p:nvSpPr>
          <p:cNvPr id="13" name="Shape 10"/>
          <p:cNvSpPr/>
          <p:nvPr/>
        </p:nvSpPr>
        <p:spPr>
          <a:xfrm>
            <a:off x="8028432" y="2148840"/>
            <a:ext cx="118872" cy="1188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8238744" y="2057400"/>
            <a:ext cx="32186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/ IP</a:t>
            </a:r>
            <a:r>
              <a:rPr lang="en-US" sz="133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: identifier l’origine de l’intervention.</a:t>
            </a:r>
            <a:endParaRPr lang="en-US" sz="1330" dirty="0"/>
          </a:p>
        </p:txBody>
      </p:sp>
      <p:sp>
        <p:nvSpPr>
          <p:cNvPr id="15" name="Shape 12"/>
          <p:cNvSpPr/>
          <p:nvPr/>
        </p:nvSpPr>
        <p:spPr>
          <a:xfrm>
            <a:off x="8028432" y="2779776"/>
            <a:ext cx="118872" cy="1188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3"/>
          <p:cNvSpPr/>
          <p:nvPr/>
        </p:nvSpPr>
        <p:spPr>
          <a:xfrm>
            <a:off x="8238744" y="2688336"/>
            <a:ext cx="32186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Écran / action</a:t>
            </a:r>
            <a:r>
              <a:rPr lang="en-US" sz="133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: comprendre la fonction utilisée.</a:t>
            </a:r>
            <a:endParaRPr lang="en-US" sz="1330" dirty="0"/>
          </a:p>
        </p:txBody>
      </p:sp>
      <p:sp>
        <p:nvSpPr>
          <p:cNvPr id="17" name="Shape 14"/>
          <p:cNvSpPr/>
          <p:nvPr/>
        </p:nvSpPr>
        <p:spPr>
          <a:xfrm>
            <a:off x="8028432" y="3410712"/>
            <a:ext cx="118872" cy="1188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5"/>
          <p:cNvSpPr/>
          <p:nvPr/>
        </p:nvSpPr>
        <p:spPr>
          <a:xfrm>
            <a:off x="8238744" y="3319272"/>
            <a:ext cx="32186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Détails</a:t>
            </a:r>
            <a:r>
              <a:rPr lang="en-US" sz="133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: comparer ancienne et nouvelle valeur.</a:t>
            </a:r>
            <a:endParaRPr lang="en-US" sz="1330" dirty="0"/>
          </a:p>
        </p:txBody>
      </p:sp>
      <p:sp>
        <p:nvSpPr>
          <p:cNvPr id="19" name="Shape 16"/>
          <p:cNvSpPr/>
          <p:nvPr/>
        </p:nvSpPr>
        <p:spPr>
          <a:xfrm>
            <a:off x="8028432" y="4041648"/>
            <a:ext cx="118872" cy="1188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7"/>
          <p:cNvSpPr/>
          <p:nvPr/>
        </p:nvSpPr>
        <p:spPr>
          <a:xfrm>
            <a:off x="8238744" y="3950208"/>
            <a:ext cx="32186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Regroupement</a:t>
            </a:r>
            <a:r>
              <a:rPr lang="en-US" sz="133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: analyser par groupe, période, utilisateur ou action.</a:t>
            </a:r>
            <a:endParaRPr lang="en-US" sz="1330" dirty="0"/>
          </a:p>
        </p:txBody>
      </p:sp>
      <p:sp>
        <p:nvSpPr>
          <p:cNvPr id="21" name="Shape 18"/>
          <p:cNvSpPr/>
          <p:nvPr/>
        </p:nvSpPr>
        <p:spPr>
          <a:xfrm>
            <a:off x="8028432" y="4672584"/>
            <a:ext cx="118872" cy="1188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19"/>
          <p:cNvSpPr/>
          <p:nvPr/>
        </p:nvSpPr>
        <p:spPr>
          <a:xfrm>
            <a:off x="8238744" y="4581144"/>
            <a:ext cx="32186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</a:t>
            </a:r>
            <a:r>
              <a:rPr lang="en-US" sz="133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: conserver une preuve pour audit ou support.</a:t>
            </a:r>
            <a:endParaRPr lang="en-US" sz="1330" dirty="0"/>
          </a:p>
        </p:txBody>
      </p:sp>
      <p:sp>
        <p:nvSpPr>
          <p:cNvPr id="23" name="Shape 20"/>
          <p:cNvSpPr/>
          <p:nvPr/>
        </p:nvSpPr>
        <p:spPr>
          <a:xfrm>
            <a:off x="640080" y="5641848"/>
            <a:ext cx="10789920" cy="438912"/>
          </a:xfrm>
          <a:prstGeom prst="roundRect">
            <a:avLst>
              <a:gd name="adj" fmla="val 6250"/>
            </a:avLst>
          </a:prstGeom>
          <a:solidFill>
            <a:srgbClr val="F4F6F8"/>
          </a:solidFill>
          <a:ln w="10160">
            <a:solidFill>
              <a:srgbClr val="CDD5D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1"/>
          <p:cNvSpPr/>
          <p:nvPr/>
        </p:nvSpPr>
        <p:spPr>
          <a:xfrm>
            <a:off x="1051560" y="5760720"/>
            <a:ext cx="9966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journal ne remplace pas la qualité de saisie ; il permet d’expliquer, corriger et sécuriser.</a:t>
            </a:r>
            <a:endParaRPr lang="en-US" sz="1550" dirty="0"/>
          </a:p>
        </p:txBody>
      </p:sp>
      <p:sp>
        <p:nvSpPr>
          <p:cNvPr id="25" name="Shape 22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3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AUDIT</a:t>
            </a:r>
            <a:endParaRPr lang="en-US" sz="82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Référentiel : gouvernance des données communes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15-18 ; présentation générale.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3291840" cy="4526280"/>
          </a:xfrm>
          <a:prstGeom prst="roundRect">
            <a:avLst>
              <a:gd name="adj" fmla="val 138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23885"/>
            <a:ext cx="3200400" cy="4275406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251960" y="1463040"/>
            <a:ext cx="1561338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2F80E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Shape 9"/>
          <p:cNvSpPr/>
          <p:nvPr/>
        </p:nvSpPr>
        <p:spPr>
          <a:xfrm>
            <a:off x="4398264" y="1618488"/>
            <a:ext cx="347472" cy="34747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4398264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818888" y="1591056"/>
            <a:ext cx="8755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Proposer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398264" y="2011680"/>
            <a:ext cx="126873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 besoin de nouvelle valeur est formulé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5868162" y="210769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Shape 14"/>
          <p:cNvSpPr/>
          <p:nvPr/>
        </p:nvSpPr>
        <p:spPr>
          <a:xfrm>
            <a:off x="6124194" y="1463040"/>
            <a:ext cx="1561338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Shape 15"/>
          <p:cNvSpPr/>
          <p:nvPr/>
        </p:nvSpPr>
        <p:spPr>
          <a:xfrm>
            <a:off x="6270498" y="1618488"/>
            <a:ext cx="347472" cy="347472"/>
          </a:xfrm>
          <a:prstGeom prst="ellipse">
            <a:avLst/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6"/>
          <p:cNvSpPr/>
          <p:nvPr/>
        </p:nvSpPr>
        <p:spPr>
          <a:xfrm>
            <a:off x="6270498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691122" y="1591056"/>
            <a:ext cx="8755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Vérifier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270498" y="2011680"/>
            <a:ext cx="126873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Doublon, définition, code et impacts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7740396" y="210769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0"/>
          <p:cNvSpPr/>
          <p:nvPr/>
        </p:nvSpPr>
        <p:spPr>
          <a:xfrm>
            <a:off x="7996428" y="1463040"/>
            <a:ext cx="1561338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2D9C6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1"/>
          <p:cNvSpPr/>
          <p:nvPr/>
        </p:nvSpPr>
        <p:spPr>
          <a:xfrm>
            <a:off x="8142732" y="1618488"/>
            <a:ext cx="347472" cy="3474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2"/>
          <p:cNvSpPr/>
          <p:nvPr/>
        </p:nvSpPr>
        <p:spPr>
          <a:xfrm>
            <a:off x="8142732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8563356" y="1591056"/>
            <a:ext cx="8755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Valider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8142732" y="2011680"/>
            <a:ext cx="126873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Groupe administrateur métier compétent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9612630" y="210769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6"/>
          <p:cNvSpPr/>
          <p:nvPr/>
        </p:nvSpPr>
        <p:spPr>
          <a:xfrm>
            <a:off x="9868662" y="1463040"/>
            <a:ext cx="1561338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651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0" name="Shape 27"/>
          <p:cNvSpPr/>
          <p:nvPr/>
        </p:nvSpPr>
        <p:spPr>
          <a:xfrm>
            <a:off x="10014966" y="1618488"/>
            <a:ext cx="347472" cy="3474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Text 28"/>
          <p:cNvSpPr/>
          <p:nvPr/>
        </p:nvSpPr>
        <p:spPr>
          <a:xfrm>
            <a:off x="10014966" y="167792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32" name="Text 29"/>
          <p:cNvSpPr/>
          <p:nvPr/>
        </p:nvSpPr>
        <p:spPr>
          <a:xfrm>
            <a:off x="10435590" y="1591056"/>
            <a:ext cx="87553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Publier</a:t>
            </a:r>
            <a:endParaRPr lang="en-US" sz="1350" dirty="0"/>
          </a:p>
        </p:txBody>
      </p:sp>
      <p:sp>
        <p:nvSpPr>
          <p:cNvPr id="33" name="Text 30"/>
          <p:cNvSpPr/>
          <p:nvPr/>
        </p:nvSpPr>
        <p:spPr>
          <a:xfrm>
            <a:off x="10014966" y="2011680"/>
            <a:ext cx="126873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valeur devient commune et traçable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4251960" y="3337560"/>
            <a:ext cx="3401568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3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53128" y="3520440"/>
            <a:ext cx="292608" cy="292608"/>
          </a:xfrm>
          <a:prstGeom prst="rect">
            <a:avLst/>
          </a:prstGeom>
        </p:spPr>
      </p:pic>
      <p:sp>
        <p:nvSpPr>
          <p:cNvPr id="36" name="Text 32"/>
          <p:cNvSpPr/>
          <p:nvPr/>
        </p:nvSpPr>
        <p:spPr>
          <a:xfrm>
            <a:off x="4846320" y="3502152"/>
            <a:ext cx="26243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À centraliser</a:t>
            </a:r>
            <a:endParaRPr lang="en-US" sz="1600" dirty="0"/>
          </a:p>
        </p:txBody>
      </p:sp>
      <p:sp>
        <p:nvSpPr>
          <p:cNvPr id="37" name="Text 33"/>
          <p:cNvSpPr/>
          <p:nvPr/>
        </p:nvSpPr>
        <p:spPr>
          <a:xfrm>
            <a:off x="4480560" y="3904488"/>
            <a:ext cx="2944368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3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Produits et familles, déterminations, références et méthodes, équipements, profils, consommables, unités et nomenclatures.</a:t>
            </a:r>
            <a:endParaRPr lang="en-US" sz="1330" dirty="0"/>
          </a:p>
        </p:txBody>
      </p:sp>
      <p:sp>
        <p:nvSpPr>
          <p:cNvPr id="38" name="Shape 34"/>
          <p:cNvSpPr/>
          <p:nvPr/>
        </p:nvSpPr>
        <p:spPr>
          <a:xfrm>
            <a:off x="7973568" y="3337560"/>
            <a:ext cx="3456432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3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74736" y="3520440"/>
            <a:ext cx="292608" cy="292608"/>
          </a:xfrm>
          <a:prstGeom prst="rect">
            <a:avLst/>
          </a:prstGeom>
        </p:spPr>
      </p:pic>
      <p:sp>
        <p:nvSpPr>
          <p:cNvPr id="40" name="Text 35"/>
          <p:cNvSpPr/>
          <p:nvPr/>
        </p:nvSpPr>
        <p:spPr>
          <a:xfrm>
            <a:off x="8567928" y="3502152"/>
            <a:ext cx="26791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À éviter</a:t>
            </a:r>
            <a:endParaRPr lang="en-US" sz="1600" dirty="0"/>
          </a:p>
        </p:txBody>
      </p:sp>
      <p:sp>
        <p:nvSpPr>
          <p:cNvPr id="41" name="Text 36"/>
          <p:cNvSpPr/>
          <p:nvPr/>
        </p:nvSpPr>
        <p:spPr>
          <a:xfrm>
            <a:off x="8202168" y="3904488"/>
            <a:ext cx="2999232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3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Créer une valeur presque identique, changer un code utilisé, supprimer une référence sans analyse d’impact ou contourner la validation.</a:t>
            </a:r>
            <a:endParaRPr lang="en-US" sz="1330" dirty="0"/>
          </a:p>
        </p:txBody>
      </p:sp>
      <p:sp>
        <p:nvSpPr>
          <p:cNvPr id="42" name="Text 37"/>
          <p:cNvSpPr/>
          <p:nvPr/>
        </p:nvSpPr>
        <p:spPr>
          <a:xfrm>
            <a:off x="4434840" y="5623560"/>
            <a:ext cx="6720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Une donnée de référence mal gouvernée se propage à tous les écrans et à tous les laboratoires.</a:t>
            </a:r>
            <a:endParaRPr lang="en-US" sz="1600" dirty="0"/>
          </a:p>
        </p:txBody>
      </p:sp>
      <p:sp>
        <p:nvSpPr>
          <p:cNvPr id="43" name="Shape 38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4" name="Text 39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RÉFÉRENTIEL</a:t>
            </a:r>
            <a:endParaRPr lang="en-US" sz="820" dirty="0"/>
          </a:p>
        </p:txBody>
      </p:sp>
      <p:sp>
        <p:nvSpPr>
          <p:cNvPr id="4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Annuaire des laboratoires et secteurs / territoires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18-25.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265176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114" y="1344168"/>
            <a:ext cx="1549693" cy="178308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3566160" y="1298448"/>
            <a:ext cx="7973568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admin/img-0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5593" y="1335024"/>
            <a:ext cx="4994702" cy="180136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40080" y="3456432"/>
            <a:ext cx="5303520" cy="2286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/mnt/data/_pdfimgs_admin/img-03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6799" y="3493008"/>
            <a:ext cx="3490083" cy="2212848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236208" y="3456432"/>
            <a:ext cx="530352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37376" y="3639312"/>
            <a:ext cx="292608" cy="29260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830568" y="3621024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Séquence recommandée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6464808" y="4023360"/>
            <a:ext cx="4846320" cy="15361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Vérifier régions, wilayas, communes et structures.</a:t>
            </a:r>
            <a:endParaRPr lang="en-US" sz="1410" dirty="0"/>
          </a:p>
          <a:p>
            <a:pPr marL="0" indent="0">
              <a:buNone/>
            </a:pPr>
            <a:r>
              <a:rPr lang="en-US" sz="14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Créer le laboratoire avec code unique, tutelle et statut.</a:t>
            </a:r>
            <a:endParaRPr lang="en-US" sz="1410" dirty="0"/>
          </a:p>
          <a:p>
            <a:pPr marL="0" indent="0">
              <a:buNone/>
            </a:pPr>
            <a:r>
              <a:rPr lang="en-US" sz="14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Renseigner les coordonnées disponibles.</a:t>
            </a:r>
            <a:endParaRPr lang="en-US" sz="1410" dirty="0"/>
          </a:p>
          <a:p>
            <a:pPr marL="0" indent="0">
              <a:buNone/>
            </a:pPr>
            <a:r>
              <a:rPr lang="en-US" sz="14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Affecter les groupes et comptes du laboratoire.</a:t>
            </a:r>
            <a:endParaRPr lang="en-US" sz="1410" dirty="0"/>
          </a:p>
          <a:p>
            <a:pPr marL="0" indent="0">
              <a:buNone/>
            </a:pPr>
            <a:r>
              <a:rPr lang="en-US" sz="141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Demander au laboratoire de compléter sa fiche.</a:t>
            </a:r>
            <a:endParaRPr lang="en-US" sz="1410" dirty="0"/>
          </a:p>
        </p:txBody>
      </p:sp>
      <p:sp>
        <p:nvSpPr>
          <p:cNvPr id="19" name="Shape 13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4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ANNUAIRE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Produits, déterminations, méthodes et nomenclatures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25-33.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374904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1423990"/>
            <a:ext cx="3675888" cy="1623436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553712" y="1298448"/>
            <a:ext cx="374904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admin/img-0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0208" y="1335024"/>
            <a:ext cx="1996047" cy="180136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8467344" y="1298448"/>
            <a:ext cx="3072384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/mnt/data/_pdfimgs_admin/img-05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9648" y="1335024"/>
            <a:ext cx="2847777" cy="1801368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94944" y="3703320"/>
            <a:ext cx="1918411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651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6" name="Shape 11"/>
          <p:cNvSpPr/>
          <p:nvPr/>
        </p:nvSpPr>
        <p:spPr>
          <a:xfrm>
            <a:off x="841248" y="3858768"/>
            <a:ext cx="347472" cy="347472"/>
          </a:xfrm>
          <a:prstGeom prst="ellipse">
            <a:avLst/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2"/>
          <p:cNvSpPr/>
          <p:nvPr/>
        </p:nvSpPr>
        <p:spPr>
          <a:xfrm>
            <a:off x="841248" y="3918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1261872" y="3831336"/>
            <a:ext cx="123261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Famille / produit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841248" y="4251960"/>
            <a:ext cx="162580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Définir le catalogue et le type analyse / essai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2668219" y="439369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Shape 16"/>
          <p:cNvSpPr/>
          <p:nvPr/>
        </p:nvSpPr>
        <p:spPr>
          <a:xfrm>
            <a:off x="2924251" y="3703320"/>
            <a:ext cx="1918411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6510">
            <a:solidFill>
              <a:srgbClr val="6C63A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Shape 17"/>
          <p:cNvSpPr/>
          <p:nvPr/>
        </p:nvSpPr>
        <p:spPr>
          <a:xfrm>
            <a:off x="3070555" y="3858768"/>
            <a:ext cx="347472" cy="34747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18"/>
          <p:cNvSpPr/>
          <p:nvPr/>
        </p:nvSpPr>
        <p:spPr>
          <a:xfrm>
            <a:off x="3070555" y="3918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3491179" y="3831336"/>
            <a:ext cx="123261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Détermination</a:t>
            </a:r>
            <a:endParaRPr lang="en-US" sz="1350" dirty="0"/>
          </a:p>
        </p:txBody>
      </p:sp>
      <p:sp>
        <p:nvSpPr>
          <p:cNvPr id="25" name="Text 20"/>
          <p:cNvSpPr/>
          <p:nvPr/>
        </p:nvSpPr>
        <p:spPr>
          <a:xfrm>
            <a:off x="3070555" y="4251960"/>
            <a:ext cx="162580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Associer les analyses applicables au produit</a:t>
            </a:r>
            <a:endParaRPr lang="en-US" sz="1050" dirty="0"/>
          </a:p>
        </p:txBody>
      </p:sp>
      <p:sp>
        <p:nvSpPr>
          <p:cNvPr id="26" name="Shape 21"/>
          <p:cNvSpPr/>
          <p:nvPr/>
        </p:nvSpPr>
        <p:spPr>
          <a:xfrm>
            <a:off x="4897526" y="439369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Shape 22"/>
          <p:cNvSpPr/>
          <p:nvPr/>
        </p:nvSpPr>
        <p:spPr>
          <a:xfrm>
            <a:off x="5153558" y="3703320"/>
            <a:ext cx="1918411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6510">
            <a:solidFill>
              <a:srgbClr val="2F80E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8" name="Shape 23"/>
          <p:cNvSpPr/>
          <p:nvPr/>
        </p:nvSpPr>
        <p:spPr>
          <a:xfrm>
            <a:off x="5299862" y="3858768"/>
            <a:ext cx="347472" cy="34747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4"/>
          <p:cNvSpPr/>
          <p:nvPr/>
        </p:nvSpPr>
        <p:spPr>
          <a:xfrm>
            <a:off x="5299862" y="3918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30" name="Text 25"/>
          <p:cNvSpPr/>
          <p:nvPr/>
        </p:nvSpPr>
        <p:spPr>
          <a:xfrm>
            <a:off x="5720486" y="3831336"/>
            <a:ext cx="123261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Référence</a:t>
            </a:r>
            <a:endParaRPr lang="en-US" sz="1350" dirty="0"/>
          </a:p>
        </p:txBody>
      </p:sp>
      <p:sp>
        <p:nvSpPr>
          <p:cNvPr id="31" name="Text 26"/>
          <p:cNvSpPr/>
          <p:nvPr/>
        </p:nvSpPr>
        <p:spPr>
          <a:xfrm>
            <a:off x="5299862" y="4251960"/>
            <a:ext cx="162580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Journal officiel, norme ou source réglementaire</a:t>
            </a:r>
            <a:endParaRPr lang="en-US" sz="1050" dirty="0"/>
          </a:p>
        </p:txBody>
      </p:sp>
      <p:sp>
        <p:nvSpPr>
          <p:cNvPr id="32" name="Shape 27"/>
          <p:cNvSpPr/>
          <p:nvPr/>
        </p:nvSpPr>
        <p:spPr>
          <a:xfrm>
            <a:off x="7126834" y="439369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Shape 28"/>
          <p:cNvSpPr/>
          <p:nvPr/>
        </p:nvSpPr>
        <p:spPr>
          <a:xfrm>
            <a:off x="7382866" y="3703320"/>
            <a:ext cx="1918411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651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4" name="Shape 29"/>
          <p:cNvSpPr/>
          <p:nvPr/>
        </p:nvSpPr>
        <p:spPr>
          <a:xfrm>
            <a:off x="7529170" y="3858768"/>
            <a:ext cx="347472" cy="3474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30"/>
          <p:cNvSpPr/>
          <p:nvPr/>
        </p:nvSpPr>
        <p:spPr>
          <a:xfrm>
            <a:off x="7529170" y="3918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36" name="Text 31"/>
          <p:cNvSpPr/>
          <p:nvPr/>
        </p:nvSpPr>
        <p:spPr>
          <a:xfrm>
            <a:off x="7949794" y="3831336"/>
            <a:ext cx="123261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Méthode</a:t>
            </a:r>
            <a:endParaRPr lang="en-US" sz="1350" dirty="0"/>
          </a:p>
        </p:txBody>
      </p:sp>
      <p:sp>
        <p:nvSpPr>
          <p:cNvPr id="37" name="Text 32"/>
          <p:cNvSpPr/>
          <p:nvPr/>
        </p:nvSpPr>
        <p:spPr>
          <a:xfrm>
            <a:off x="7529170" y="4251960"/>
            <a:ext cx="162580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Nom, description, interne ou approuvée</a:t>
            </a:r>
            <a:endParaRPr lang="en-US" sz="1050" dirty="0"/>
          </a:p>
        </p:txBody>
      </p:sp>
      <p:sp>
        <p:nvSpPr>
          <p:cNvPr id="38" name="Shape 33"/>
          <p:cNvSpPr/>
          <p:nvPr/>
        </p:nvSpPr>
        <p:spPr>
          <a:xfrm>
            <a:off x="9356141" y="4393692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Shape 34"/>
          <p:cNvSpPr/>
          <p:nvPr/>
        </p:nvSpPr>
        <p:spPr>
          <a:xfrm>
            <a:off x="9612173" y="3703320"/>
            <a:ext cx="1918411" cy="16002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6510">
            <a:solidFill>
              <a:srgbClr val="2D9C6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0" name="Shape 35"/>
          <p:cNvSpPr/>
          <p:nvPr/>
        </p:nvSpPr>
        <p:spPr>
          <a:xfrm>
            <a:off x="9758477" y="3858768"/>
            <a:ext cx="347472" cy="3474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Text 36"/>
          <p:cNvSpPr/>
          <p:nvPr/>
        </p:nvSpPr>
        <p:spPr>
          <a:xfrm>
            <a:off x="9758477" y="391820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200" dirty="0"/>
          </a:p>
        </p:txBody>
      </p:sp>
      <p:sp>
        <p:nvSpPr>
          <p:cNvPr id="42" name="Text 37"/>
          <p:cNvSpPr/>
          <p:nvPr/>
        </p:nvSpPr>
        <p:spPr>
          <a:xfrm>
            <a:off x="10179101" y="3831336"/>
            <a:ext cx="1232611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Nomenclature</a:t>
            </a:r>
            <a:endParaRPr lang="en-US" sz="1350" dirty="0"/>
          </a:p>
        </p:txBody>
      </p:sp>
      <p:sp>
        <p:nvSpPr>
          <p:cNvPr id="43" name="Text 38"/>
          <p:cNvSpPr/>
          <p:nvPr/>
        </p:nvSpPr>
        <p:spPr>
          <a:xfrm>
            <a:off x="9758477" y="4251960"/>
            <a:ext cx="162580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Valeurs normalisées des listes déroulantes</a:t>
            </a:r>
            <a:endParaRPr lang="en-US" sz="1050" dirty="0"/>
          </a:p>
        </p:txBody>
      </p:sp>
      <p:sp>
        <p:nvSpPr>
          <p:cNvPr id="44" name="Shape 39"/>
          <p:cNvSpPr/>
          <p:nvPr/>
        </p:nvSpPr>
        <p:spPr>
          <a:xfrm>
            <a:off x="694944" y="5596128"/>
            <a:ext cx="10835640" cy="475488"/>
          </a:xfrm>
          <a:prstGeom prst="roundRect">
            <a:avLst>
              <a:gd name="adj" fmla="val 5769"/>
            </a:avLst>
          </a:prstGeom>
          <a:solidFill>
            <a:srgbClr val="FDEEEE"/>
          </a:solidFill>
          <a:ln w="12700">
            <a:solidFill>
              <a:srgbClr val="C7484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5" name="Text 40"/>
          <p:cNvSpPr/>
          <p:nvPr/>
        </p:nvSpPr>
        <p:spPr>
          <a:xfrm>
            <a:off x="1078992" y="5733288"/>
            <a:ext cx="10104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C748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Avant toute modification : rechercher les doublons, vérifier le code et analyser les usages existants.</a:t>
            </a:r>
            <a:endParaRPr lang="en-US" sz="1350" dirty="0"/>
          </a:p>
        </p:txBody>
      </p:sp>
      <p:sp>
        <p:nvSpPr>
          <p:cNvPr id="46" name="Shape 41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7" name="Text 42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DONNÉES COMMUNES</a:t>
            </a:r>
            <a:endParaRPr lang="en-US" sz="820" dirty="0"/>
          </a:p>
        </p:txBody>
      </p:sp>
      <p:sp>
        <p:nvSpPr>
          <p:cNvPr id="4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Référentiel du consommable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16-18.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949440" cy="4297680"/>
          </a:xfrm>
          <a:prstGeom prst="roundRect">
            <a:avLst>
              <a:gd name="adj" fmla="val 106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2406528"/>
            <a:ext cx="6876288" cy="208152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882128" y="1298448"/>
            <a:ext cx="3675888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3296" y="1481328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476488" y="1463040"/>
            <a:ext cx="2898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Catégorie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8110728" y="1865376"/>
            <a:ext cx="3218688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Regrouper les produits par usage : réactifs, milieux de culture, verrerie, etc.</a:t>
            </a:r>
            <a:endParaRPr lang="en-US" sz="1220" dirty="0"/>
          </a:p>
        </p:txBody>
      </p:sp>
      <p:sp>
        <p:nvSpPr>
          <p:cNvPr id="15" name="Shape 11"/>
          <p:cNvSpPr/>
          <p:nvPr/>
        </p:nvSpPr>
        <p:spPr>
          <a:xfrm>
            <a:off x="7882128" y="2724912"/>
            <a:ext cx="3675888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83296" y="2907792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76488" y="2889504"/>
            <a:ext cx="2898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Unité de mesure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110728" y="3291840"/>
            <a:ext cx="3218688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Définir une unité cohérente et stable ; les mouvements doivent respecter cette unité.</a:t>
            </a:r>
            <a:endParaRPr lang="en-US" sz="1220" dirty="0"/>
          </a:p>
        </p:txBody>
      </p:sp>
      <p:sp>
        <p:nvSpPr>
          <p:cNvPr id="19" name="Shape 14"/>
          <p:cNvSpPr/>
          <p:nvPr/>
        </p:nvSpPr>
        <p:spPr>
          <a:xfrm>
            <a:off x="7882128" y="4151376"/>
            <a:ext cx="3675888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83296" y="4334256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476488" y="4315968"/>
            <a:ext cx="2898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Seuil minimum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8110728" y="4718304"/>
            <a:ext cx="3218688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Paramétrer le niveau déclenchant l’alerte critique selon la consommation et le délai d’approvisionnement.</a:t>
            </a:r>
            <a:endParaRPr lang="en-US" sz="1220" dirty="0"/>
          </a:p>
        </p:txBody>
      </p:sp>
      <p:sp>
        <p:nvSpPr>
          <p:cNvPr id="23" name="Text 17"/>
          <p:cNvSpPr/>
          <p:nvPr/>
        </p:nvSpPr>
        <p:spPr>
          <a:xfrm>
            <a:off x="1508760" y="5833872"/>
            <a:ext cx="9098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référentiel est commun ; le stock est local à chaque laboratoire.</a:t>
            </a:r>
            <a:endParaRPr lang="en-US" sz="1700" dirty="0"/>
          </a:p>
        </p:txBody>
      </p:sp>
      <p:sp>
        <p:nvSpPr>
          <p:cNvPr id="24" name="Shape 18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19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CONSOMMABLES</a:t>
            </a:r>
            <a:endParaRPr lang="en-US" sz="82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ADMINISTRATEUR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Couches cartographiques : paramétrage avancé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33-35.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6720840" cy="2240280"/>
          </a:xfrm>
          <a:prstGeom prst="roundRect">
            <a:avLst>
              <a:gd name="adj" fmla="val 204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admin/img-0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096" y="1335024"/>
            <a:ext cx="5226807" cy="216712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40080" y="3794760"/>
            <a:ext cx="672084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/mnt/data/_pdfimgs_admin/img-06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9609" y="3831336"/>
            <a:ext cx="4561783" cy="18928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680960" y="1298448"/>
            <a:ext cx="3858768" cy="2240280"/>
          </a:xfrm>
          <a:prstGeom prst="roundRect">
            <a:avLst>
              <a:gd name="adj" fmla="val 204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2" descr="/mnt/data/_pdfimgs_admin/img-06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7536" y="1376417"/>
            <a:ext cx="3785616" cy="2084342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7680960" y="3794760"/>
            <a:ext cx="3858768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2128" y="3977640"/>
            <a:ext cx="292608" cy="29260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275320" y="395935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Précaution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7909560" y="4361688"/>
            <a:ext cx="3401568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3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couche doit déjà être publiée dans GeoServer. Sélectionner la couche, la section, le nom affiché et les attributs du popup. Cette activité relève d’un administrateur formé à GeoServer.</a:t>
            </a:r>
            <a:endParaRPr lang="en-US" sz="1330" dirty="0"/>
          </a:p>
        </p:txBody>
      </p:sp>
      <p:sp>
        <p:nvSpPr>
          <p:cNvPr id="19" name="Shape 13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4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CARTO ADMIN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MISE EN PRATIQUE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Exercice 3 - Créer un utilisateur et vérifier le parcours inter-rôles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Références : Guide administrateur, p. 4-15 ; Guide utilisateur, p. 25-47.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48640" y="1234440"/>
            <a:ext cx="1920240" cy="4526280"/>
          </a:xfrm>
          <a:prstGeom prst="roundRect">
            <a:avLst>
              <a:gd name="adj" fmla="val 3810"/>
            </a:avLst>
          </a:prstGeom>
          <a:solidFill>
            <a:srgbClr val="FFF8D9"/>
          </a:solidFill>
          <a:ln w="1524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4672" y="1527048"/>
            <a:ext cx="347472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261872" y="1499616"/>
            <a:ext cx="960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25 minutes</a:t>
            </a:r>
            <a:endParaRPr lang="en-US" sz="17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672" y="2057400"/>
            <a:ext cx="347472" cy="34747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61872" y="2002536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 labo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 technicien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 superviseur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822960" y="2953512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Règle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822960" y="3310128"/>
            <a:ext cx="1371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Préfixer toute donnée temporaire par FORM_ et remettre les valeurs initiales à la fin.</a:t>
            </a:r>
            <a:endParaRPr lang="en-US" sz="12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1288" y="4800600"/>
            <a:ext cx="548640" cy="5486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2960" y="5413248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C748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Préproduction uniquement</a:t>
            </a:r>
            <a:endParaRPr lang="en-US" sz="1050" dirty="0"/>
          </a:p>
        </p:txBody>
      </p:sp>
      <p:sp>
        <p:nvSpPr>
          <p:cNvPr id="18" name="Text 13"/>
          <p:cNvSpPr/>
          <p:nvPr/>
        </p:nvSpPr>
        <p:spPr>
          <a:xfrm>
            <a:off x="2788920" y="126187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5D6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Consigne</a:t>
            </a:r>
            <a:endParaRPr lang="en-US" sz="1900" dirty="0"/>
          </a:p>
        </p:txBody>
      </p:sp>
      <p:sp>
        <p:nvSpPr>
          <p:cNvPr id="19" name="Shape 14"/>
          <p:cNvSpPr/>
          <p:nvPr/>
        </p:nvSpPr>
        <p:spPr>
          <a:xfrm>
            <a:off x="2788920" y="1783080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5"/>
          <p:cNvSpPr/>
          <p:nvPr/>
        </p:nvSpPr>
        <p:spPr>
          <a:xfrm>
            <a:off x="2999232" y="1691640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L’administrateur crée un compte FORM_&lt;initiales&gt; et l’affecte au groupe Technicien labo.</a:t>
            </a:r>
            <a:endParaRPr lang="en-US" sz="1550" dirty="0"/>
          </a:p>
        </p:txBody>
      </p:sp>
      <p:sp>
        <p:nvSpPr>
          <p:cNvPr id="21" name="Shape 16"/>
          <p:cNvSpPr/>
          <p:nvPr/>
        </p:nvSpPr>
        <p:spPr>
          <a:xfrm>
            <a:off x="2788920" y="2359152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17"/>
          <p:cNvSpPr/>
          <p:nvPr/>
        </p:nvSpPr>
        <p:spPr>
          <a:xfrm>
            <a:off x="2999232" y="2267712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nouveau compte se connecte et vérifie les menus accessibles.</a:t>
            </a:r>
            <a:endParaRPr lang="en-US" sz="1550" dirty="0"/>
          </a:p>
        </p:txBody>
      </p:sp>
      <p:sp>
        <p:nvSpPr>
          <p:cNvPr id="23" name="Shape 18"/>
          <p:cNvSpPr/>
          <p:nvPr/>
        </p:nvSpPr>
        <p:spPr>
          <a:xfrm>
            <a:off x="2788920" y="2935224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19"/>
          <p:cNvSpPr/>
          <p:nvPr/>
        </p:nvSpPr>
        <p:spPr>
          <a:xfrm>
            <a:off x="2999232" y="2843784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technicien déclare une capacité “Partiellement” avec une raison FORM_.</a:t>
            </a:r>
            <a:endParaRPr lang="en-US" sz="1550" dirty="0"/>
          </a:p>
        </p:txBody>
      </p:sp>
      <p:sp>
        <p:nvSpPr>
          <p:cNvPr id="25" name="Shape 20"/>
          <p:cNvSpPr/>
          <p:nvPr/>
        </p:nvSpPr>
        <p:spPr>
          <a:xfrm>
            <a:off x="2788920" y="3511296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1"/>
          <p:cNvSpPr/>
          <p:nvPr/>
        </p:nvSpPr>
        <p:spPr>
          <a:xfrm>
            <a:off x="2999232" y="3419856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superviseur consulte la situation ou l’alerte correspondante et envoie une notification.</a:t>
            </a:r>
            <a:endParaRPr lang="en-US" sz="1550" dirty="0"/>
          </a:p>
        </p:txBody>
      </p:sp>
      <p:sp>
        <p:nvSpPr>
          <p:cNvPr id="27" name="Shape 22"/>
          <p:cNvSpPr/>
          <p:nvPr/>
        </p:nvSpPr>
        <p:spPr>
          <a:xfrm>
            <a:off x="2788920" y="4087368"/>
            <a:ext cx="118872" cy="1188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3"/>
          <p:cNvSpPr/>
          <p:nvPr/>
        </p:nvSpPr>
        <p:spPr>
          <a:xfrm>
            <a:off x="2999232" y="3995928"/>
            <a:ext cx="509320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L’administrateur recherche les actions dans le journal puis désactive le compte de test.</a:t>
            </a:r>
            <a:endParaRPr lang="en-US" sz="1550" dirty="0"/>
          </a:p>
        </p:txBody>
      </p:sp>
      <p:sp>
        <p:nvSpPr>
          <p:cNvPr id="29" name="Shape 24"/>
          <p:cNvSpPr/>
          <p:nvPr/>
        </p:nvSpPr>
        <p:spPr>
          <a:xfrm>
            <a:off x="8366760" y="1280160"/>
            <a:ext cx="3246120" cy="4453128"/>
          </a:xfrm>
          <a:prstGeom prst="roundRect">
            <a:avLst>
              <a:gd name="adj" fmla="val 1972"/>
            </a:avLst>
          </a:prstGeom>
          <a:solidFill>
            <a:srgbClr val="ECF8F1"/>
          </a:solidFill>
          <a:ln w="15240">
            <a:solidFill>
              <a:srgbClr val="2D9C6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41080" y="1572768"/>
            <a:ext cx="411480" cy="41148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9162288" y="1581912"/>
            <a:ext cx="2084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Critères de réussite</a:t>
            </a:r>
            <a:endParaRPr lang="en-US" sz="1800" dirty="0"/>
          </a:p>
        </p:txBody>
      </p:sp>
      <p:sp>
        <p:nvSpPr>
          <p:cNvPr id="32" name="Shape 26"/>
          <p:cNvSpPr/>
          <p:nvPr/>
        </p:nvSpPr>
        <p:spPr>
          <a:xfrm>
            <a:off x="8641080" y="2212848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27"/>
          <p:cNvSpPr/>
          <p:nvPr/>
        </p:nvSpPr>
        <p:spPr>
          <a:xfrm>
            <a:off x="8851392" y="2121408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compte ne voit que les écrans autorisés.</a:t>
            </a:r>
            <a:endParaRPr lang="en-US" sz="1380" dirty="0"/>
          </a:p>
        </p:txBody>
      </p:sp>
      <p:sp>
        <p:nvSpPr>
          <p:cNvPr id="34" name="Shape 28"/>
          <p:cNvSpPr/>
          <p:nvPr/>
        </p:nvSpPr>
        <p:spPr>
          <a:xfrm>
            <a:off x="8641080" y="2926080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29"/>
          <p:cNvSpPr/>
          <p:nvPr/>
        </p:nvSpPr>
        <p:spPr>
          <a:xfrm>
            <a:off x="8851392" y="2834640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périmètre est limité au laboratoire affecté.</a:t>
            </a:r>
            <a:endParaRPr lang="en-US" sz="1380" dirty="0"/>
          </a:p>
        </p:txBody>
      </p:sp>
      <p:sp>
        <p:nvSpPr>
          <p:cNvPr id="36" name="Shape 30"/>
          <p:cNvSpPr/>
          <p:nvPr/>
        </p:nvSpPr>
        <p:spPr>
          <a:xfrm>
            <a:off x="8641080" y="3639312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7" name="Text 31"/>
          <p:cNvSpPr/>
          <p:nvPr/>
        </p:nvSpPr>
        <p:spPr>
          <a:xfrm>
            <a:off x="8851392" y="3547872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déclaration est visible au bon niveau.</a:t>
            </a:r>
            <a:endParaRPr lang="en-US" sz="1380" dirty="0"/>
          </a:p>
        </p:txBody>
      </p:sp>
      <p:sp>
        <p:nvSpPr>
          <p:cNvPr id="38" name="Shape 32"/>
          <p:cNvSpPr/>
          <p:nvPr/>
        </p:nvSpPr>
        <p:spPr>
          <a:xfrm>
            <a:off x="8641080" y="4352544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3"/>
          <p:cNvSpPr/>
          <p:nvPr/>
        </p:nvSpPr>
        <p:spPr>
          <a:xfrm>
            <a:off x="8851392" y="4261104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notification est reçue et traçable.</a:t>
            </a:r>
            <a:endParaRPr lang="en-US" sz="1380" dirty="0"/>
          </a:p>
        </p:txBody>
      </p:sp>
      <p:sp>
        <p:nvSpPr>
          <p:cNvPr id="40" name="Shape 34"/>
          <p:cNvSpPr/>
          <p:nvPr/>
        </p:nvSpPr>
        <p:spPr>
          <a:xfrm>
            <a:off x="8641080" y="5065776"/>
            <a:ext cx="118872" cy="1188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Text 35"/>
          <p:cNvSpPr/>
          <p:nvPr/>
        </p:nvSpPr>
        <p:spPr>
          <a:xfrm>
            <a:off x="8851392" y="4974336"/>
            <a:ext cx="244144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journal contient les actions des trois rôles.</a:t>
            </a:r>
            <a:endParaRPr lang="en-US" sz="1380" dirty="0"/>
          </a:p>
        </p:txBody>
      </p:sp>
      <p:sp>
        <p:nvSpPr>
          <p:cNvPr id="42" name="Shape 36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3" name="Text 37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EXERCICE</a:t>
            </a:r>
            <a:endParaRPr lang="en-US" sz="820" dirty="0"/>
          </a:p>
        </p:txBody>
      </p:sp>
      <p:sp>
        <p:nvSpPr>
          <p:cNvPr id="4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MISE EN SITUATION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Scénario intégré : d’un incident local à une action supervisée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Shape 6"/>
          <p:cNvSpPr/>
          <p:nvPr/>
        </p:nvSpPr>
        <p:spPr>
          <a:xfrm>
            <a:off x="658368" y="1353312"/>
            <a:ext cx="1965960" cy="896112"/>
          </a:xfrm>
          <a:prstGeom prst="roundRect">
            <a:avLst>
              <a:gd name="adj" fmla="val 4082"/>
            </a:avLst>
          </a:prstGeom>
          <a:solidFill>
            <a:srgbClr val="F2994A"/>
          </a:solidFill>
          <a:ln w="12700">
            <a:solidFill>
              <a:srgbClr val="F299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841248" y="1636776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Technicien labo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2880360" y="1353312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3081528" y="1581912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Déclare une capacité partielle</a:t>
            </a:r>
            <a:endParaRPr lang="en-US" sz="1240" dirty="0"/>
          </a:p>
        </p:txBody>
      </p:sp>
      <p:sp>
        <p:nvSpPr>
          <p:cNvPr id="12" name="Shape 10"/>
          <p:cNvSpPr/>
          <p:nvPr/>
        </p:nvSpPr>
        <p:spPr>
          <a:xfrm>
            <a:off x="5440680" y="1700784"/>
            <a:ext cx="201168" cy="201168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1"/>
          <p:cNvSpPr/>
          <p:nvPr/>
        </p:nvSpPr>
        <p:spPr>
          <a:xfrm>
            <a:off x="5733288" y="1353312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5934456" y="1581912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Enregistre la rupture de stock</a:t>
            </a:r>
            <a:endParaRPr lang="en-US" sz="1240" dirty="0"/>
          </a:p>
        </p:txBody>
      </p:sp>
      <p:sp>
        <p:nvSpPr>
          <p:cNvPr id="15" name="Shape 13"/>
          <p:cNvSpPr/>
          <p:nvPr/>
        </p:nvSpPr>
        <p:spPr>
          <a:xfrm>
            <a:off x="8293608" y="1700784"/>
            <a:ext cx="201168" cy="201168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Shape 14"/>
          <p:cNvSpPr/>
          <p:nvPr/>
        </p:nvSpPr>
        <p:spPr>
          <a:xfrm>
            <a:off x="8586216" y="1353312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8787384" y="1581912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Ajoute une note factuelle</a:t>
            </a:r>
            <a:endParaRPr lang="en-US" sz="1240" dirty="0"/>
          </a:p>
        </p:txBody>
      </p:sp>
      <p:sp>
        <p:nvSpPr>
          <p:cNvPr id="18" name="Shape 16"/>
          <p:cNvSpPr/>
          <p:nvPr/>
        </p:nvSpPr>
        <p:spPr>
          <a:xfrm>
            <a:off x="658368" y="2523744"/>
            <a:ext cx="1965960" cy="896112"/>
          </a:xfrm>
          <a:prstGeom prst="roundRect">
            <a:avLst>
              <a:gd name="adj" fmla="val 4082"/>
            </a:avLst>
          </a:prstGeom>
          <a:solidFill>
            <a:srgbClr val="0B8E8E"/>
          </a:solidFill>
          <a:ln w="12700">
            <a:solidFill>
              <a:srgbClr val="0B8E8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841248" y="2807208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Admin labo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2880360" y="2523744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3081528" y="2752344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 le lot et le seuil</a:t>
            </a:r>
            <a:endParaRPr lang="en-US" sz="1240" dirty="0"/>
          </a:p>
        </p:txBody>
      </p:sp>
      <p:sp>
        <p:nvSpPr>
          <p:cNvPr id="22" name="Shape 20"/>
          <p:cNvSpPr/>
          <p:nvPr/>
        </p:nvSpPr>
        <p:spPr>
          <a:xfrm>
            <a:off x="5440680" y="2871216"/>
            <a:ext cx="201168" cy="201168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5733288" y="2523744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5934456" y="2752344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Contrôle la fiche équipement</a:t>
            </a:r>
            <a:endParaRPr lang="en-US" sz="1240" dirty="0"/>
          </a:p>
        </p:txBody>
      </p:sp>
      <p:sp>
        <p:nvSpPr>
          <p:cNvPr id="25" name="Shape 23"/>
          <p:cNvSpPr/>
          <p:nvPr/>
        </p:nvSpPr>
        <p:spPr>
          <a:xfrm>
            <a:off x="8293608" y="2871216"/>
            <a:ext cx="201168" cy="201168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8586216" y="2523744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8787384" y="2752344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Coordonne la correction locale</a:t>
            </a:r>
            <a:endParaRPr lang="en-US" sz="1240" dirty="0"/>
          </a:p>
        </p:txBody>
      </p:sp>
      <p:sp>
        <p:nvSpPr>
          <p:cNvPr id="28" name="Shape 26"/>
          <p:cNvSpPr/>
          <p:nvPr/>
        </p:nvSpPr>
        <p:spPr>
          <a:xfrm>
            <a:off x="658368" y="3694176"/>
            <a:ext cx="1965960" cy="896112"/>
          </a:xfrm>
          <a:prstGeom prst="roundRect">
            <a:avLst>
              <a:gd name="adj" fmla="val 4082"/>
            </a:avLst>
          </a:prstGeom>
          <a:solidFill>
            <a:srgbClr val="6C63A8"/>
          </a:solidFill>
          <a:ln w="12700">
            <a:solidFill>
              <a:srgbClr val="6C63A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7"/>
          <p:cNvSpPr/>
          <p:nvPr/>
        </p:nvSpPr>
        <p:spPr>
          <a:xfrm>
            <a:off x="841248" y="3977640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Superviseur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2880360" y="3694176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6C63A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1" name="Text 29"/>
          <p:cNvSpPr/>
          <p:nvPr/>
        </p:nvSpPr>
        <p:spPr>
          <a:xfrm>
            <a:off x="3081528" y="3922776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 l’alerte</a:t>
            </a:r>
            <a:endParaRPr lang="en-US" sz="1240" dirty="0"/>
          </a:p>
        </p:txBody>
      </p:sp>
      <p:sp>
        <p:nvSpPr>
          <p:cNvPr id="32" name="Shape 30"/>
          <p:cNvSpPr/>
          <p:nvPr/>
        </p:nvSpPr>
        <p:spPr>
          <a:xfrm>
            <a:off x="5440680" y="4041648"/>
            <a:ext cx="201168" cy="201168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Shape 31"/>
          <p:cNvSpPr/>
          <p:nvPr/>
        </p:nvSpPr>
        <p:spPr>
          <a:xfrm>
            <a:off x="5733288" y="3694176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6C63A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4" name="Text 32"/>
          <p:cNvSpPr/>
          <p:nvPr/>
        </p:nvSpPr>
        <p:spPr>
          <a:xfrm>
            <a:off x="5934456" y="3922776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les laboratoires</a:t>
            </a:r>
            <a:endParaRPr lang="en-US" sz="1240" dirty="0"/>
          </a:p>
        </p:txBody>
      </p:sp>
      <p:sp>
        <p:nvSpPr>
          <p:cNvPr id="35" name="Shape 33"/>
          <p:cNvSpPr/>
          <p:nvPr/>
        </p:nvSpPr>
        <p:spPr>
          <a:xfrm>
            <a:off x="8293608" y="4041648"/>
            <a:ext cx="201168" cy="201168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Shape 34"/>
          <p:cNvSpPr/>
          <p:nvPr/>
        </p:nvSpPr>
        <p:spPr>
          <a:xfrm>
            <a:off x="8586216" y="3694176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6C63A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7" name="Text 35"/>
          <p:cNvSpPr/>
          <p:nvPr/>
        </p:nvSpPr>
        <p:spPr>
          <a:xfrm>
            <a:off x="8787384" y="3922776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Envoie une notification ciblée</a:t>
            </a:r>
            <a:endParaRPr lang="en-US" sz="1240" dirty="0"/>
          </a:p>
        </p:txBody>
      </p:sp>
      <p:sp>
        <p:nvSpPr>
          <p:cNvPr id="38" name="Shape 36"/>
          <p:cNvSpPr/>
          <p:nvPr/>
        </p:nvSpPr>
        <p:spPr>
          <a:xfrm>
            <a:off x="658368" y="4864608"/>
            <a:ext cx="1965960" cy="896112"/>
          </a:xfrm>
          <a:prstGeom prst="roundRect">
            <a:avLst>
              <a:gd name="adj" fmla="val 4082"/>
            </a:avLst>
          </a:prstGeom>
          <a:solidFill>
            <a:srgbClr val="203A5F"/>
          </a:solidFill>
          <a:ln w="12700">
            <a:solidFill>
              <a:srgbClr val="203A5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7"/>
          <p:cNvSpPr/>
          <p:nvPr/>
        </p:nvSpPr>
        <p:spPr>
          <a:xfrm>
            <a:off x="841248" y="5148072"/>
            <a:ext cx="1600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Admin métier</a:t>
            </a:r>
            <a:endParaRPr lang="en-US" sz="1500" dirty="0"/>
          </a:p>
        </p:txBody>
      </p:sp>
      <p:sp>
        <p:nvSpPr>
          <p:cNvPr id="40" name="Shape 38"/>
          <p:cNvSpPr/>
          <p:nvPr/>
        </p:nvSpPr>
        <p:spPr>
          <a:xfrm>
            <a:off x="2880360" y="4864608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203A5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1" name="Text 39"/>
          <p:cNvSpPr/>
          <p:nvPr/>
        </p:nvSpPr>
        <p:spPr>
          <a:xfrm>
            <a:off x="3081528" y="5093208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Contrôle la cohérence</a:t>
            </a:r>
            <a:endParaRPr lang="en-US" sz="1240" dirty="0"/>
          </a:p>
        </p:txBody>
      </p:sp>
      <p:sp>
        <p:nvSpPr>
          <p:cNvPr id="42" name="Shape 40"/>
          <p:cNvSpPr/>
          <p:nvPr/>
        </p:nvSpPr>
        <p:spPr>
          <a:xfrm>
            <a:off x="5440680" y="5212080"/>
            <a:ext cx="201168" cy="201168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3" name="Shape 41"/>
          <p:cNvSpPr/>
          <p:nvPr/>
        </p:nvSpPr>
        <p:spPr>
          <a:xfrm>
            <a:off x="5733288" y="4864608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203A5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4" name="Text 42"/>
          <p:cNvSpPr/>
          <p:nvPr/>
        </p:nvSpPr>
        <p:spPr>
          <a:xfrm>
            <a:off x="5934456" y="5093208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Analyse le journal</a:t>
            </a:r>
            <a:endParaRPr lang="en-US" sz="1240" dirty="0"/>
          </a:p>
        </p:txBody>
      </p:sp>
      <p:sp>
        <p:nvSpPr>
          <p:cNvPr id="45" name="Shape 43"/>
          <p:cNvSpPr/>
          <p:nvPr/>
        </p:nvSpPr>
        <p:spPr>
          <a:xfrm>
            <a:off x="8293608" y="5212080"/>
            <a:ext cx="201168" cy="201168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6" name="Shape 44"/>
          <p:cNvSpPr/>
          <p:nvPr/>
        </p:nvSpPr>
        <p:spPr>
          <a:xfrm>
            <a:off x="8586216" y="4864608"/>
            <a:ext cx="2487168" cy="896112"/>
          </a:xfrm>
          <a:prstGeom prst="roundRect">
            <a:avLst>
              <a:gd name="adj" fmla="val 4082"/>
            </a:avLst>
          </a:prstGeom>
          <a:solidFill>
            <a:srgbClr val="FFFFFF"/>
          </a:solidFill>
          <a:ln w="12700">
            <a:solidFill>
              <a:srgbClr val="203A5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7" name="Text 45"/>
          <p:cNvSpPr/>
          <p:nvPr/>
        </p:nvSpPr>
        <p:spPr>
          <a:xfrm>
            <a:off x="8787384" y="5093208"/>
            <a:ext cx="20848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4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Capitalise la cause et l’action</a:t>
            </a:r>
            <a:endParaRPr lang="en-US" sz="1240" dirty="0"/>
          </a:p>
        </p:txBody>
      </p:sp>
      <p:sp>
        <p:nvSpPr>
          <p:cNvPr id="48" name="Shape 46"/>
          <p:cNvSpPr/>
          <p:nvPr/>
        </p:nvSpPr>
        <p:spPr>
          <a:xfrm>
            <a:off x="1097280" y="5870448"/>
            <a:ext cx="10012680" cy="347472"/>
          </a:xfrm>
          <a:prstGeom prst="roundRect">
            <a:avLst>
              <a:gd name="adj" fmla="val 7895"/>
            </a:avLst>
          </a:prstGeom>
          <a:solidFill>
            <a:srgbClr val="ECF8F1"/>
          </a:solidFill>
          <a:ln w="12700">
            <a:solidFill>
              <a:srgbClr val="2D9C6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9" name="Text 47"/>
          <p:cNvSpPr/>
          <p:nvPr/>
        </p:nvSpPr>
        <p:spPr>
          <a:xfrm>
            <a:off x="1417320" y="5971032"/>
            <a:ext cx="9372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Objectif : une même situation est saisie, expliquée, supervisée et auditée sans rupture de traçabilité.</a:t>
            </a:r>
            <a:endParaRPr lang="en-US" sz="1450" dirty="0"/>
          </a:p>
        </p:txBody>
      </p:sp>
      <p:sp>
        <p:nvSpPr>
          <p:cNvPr id="50" name="Shape 48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1" name="Text 49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INTER-RÔLES</a:t>
            </a:r>
            <a:endParaRPr lang="en-US" sz="820" dirty="0"/>
          </a:p>
        </p:txBody>
      </p:sp>
      <p:sp>
        <p:nvSpPr>
          <p:cNvPr id="5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CLÔTURE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Contrôles de fin de session et nettoyage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Shape 6"/>
          <p:cNvSpPr/>
          <p:nvPr/>
        </p:nvSpPr>
        <p:spPr>
          <a:xfrm>
            <a:off x="640080" y="1325880"/>
            <a:ext cx="3511296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248" y="1508760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234440" y="1490472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Comptes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68680" y="1892808"/>
            <a:ext cx="3054096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Désactiver ou supprimer les comptes temporaires selon la règle du formateur.</a:t>
            </a:r>
            <a:endParaRPr lang="en-US" sz="1280" dirty="0"/>
          </a:p>
        </p:txBody>
      </p:sp>
      <p:sp>
        <p:nvSpPr>
          <p:cNvPr id="12" name="Shape 9"/>
          <p:cNvSpPr/>
          <p:nvPr/>
        </p:nvSpPr>
        <p:spPr>
          <a:xfrm>
            <a:off x="4389120" y="1325880"/>
            <a:ext cx="3511296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90288" y="1508760"/>
            <a:ext cx="292608" cy="29260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983480" y="1490472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Données laboratoire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4617720" y="1892808"/>
            <a:ext cx="3054096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Restaurer les champs modifiés et supprimer les équipements / RH de test si autorisé.</a:t>
            </a:r>
            <a:endParaRPr lang="en-US" sz="1280" dirty="0"/>
          </a:p>
        </p:txBody>
      </p:sp>
      <p:sp>
        <p:nvSpPr>
          <p:cNvPr id="16" name="Shape 12"/>
          <p:cNvSpPr/>
          <p:nvPr/>
        </p:nvSpPr>
        <p:spPr>
          <a:xfrm>
            <a:off x="8138160" y="1325880"/>
            <a:ext cx="3511296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39328" y="1508760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732520" y="1490472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Stocks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366760" y="1892808"/>
            <a:ext cx="3054096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Vérifier les lots FORM_ et enregistrer une correction documentée si un retour à zéro est requis.</a:t>
            </a:r>
            <a:endParaRPr lang="en-US" sz="1280" dirty="0"/>
          </a:p>
        </p:txBody>
      </p:sp>
      <p:sp>
        <p:nvSpPr>
          <p:cNvPr id="20" name="Shape 15"/>
          <p:cNvSpPr/>
          <p:nvPr/>
        </p:nvSpPr>
        <p:spPr>
          <a:xfrm>
            <a:off x="640080" y="3593592"/>
            <a:ext cx="3511296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1248" y="3776472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234440" y="3758184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Notifications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868680" y="4160520"/>
            <a:ext cx="3054096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Supprimer les messages de test devenus inutiles et vérifier la boîte d’envoi.</a:t>
            </a:r>
            <a:endParaRPr lang="en-US" sz="1280" dirty="0"/>
          </a:p>
        </p:txBody>
      </p:sp>
      <p:sp>
        <p:nvSpPr>
          <p:cNvPr id="24" name="Shape 18"/>
          <p:cNvSpPr/>
          <p:nvPr/>
        </p:nvSpPr>
        <p:spPr>
          <a:xfrm>
            <a:off x="4389120" y="3593592"/>
            <a:ext cx="3511296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90288" y="3776472"/>
            <a:ext cx="292608" cy="292608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983480" y="3758184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Journal</a:t>
            </a:r>
            <a:endParaRPr lang="en-US" sz="1600" dirty="0"/>
          </a:p>
        </p:txBody>
      </p:sp>
      <p:sp>
        <p:nvSpPr>
          <p:cNvPr id="27" name="Text 20"/>
          <p:cNvSpPr/>
          <p:nvPr/>
        </p:nvSpPr>
        <p:spPr>
          <a:xfrm>
            <a:off x="4617720" y="4160520"/>
            <a:ext cx="3054096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Exporter ou conserver la preuve des exercices, puis contrôler qu’aucune action inattendue n’apparaît.</a:t>
            </a:r>
            <a:endParaRPr lang="en-US" sz="1280" dirty="0"/>
          </a:p>
        </p:txBody>
      </p:sp>
      <p:sp>
        <p:nvSpPr>
          <p:cNvPr id="28" name="Shape 21"/>
          <p:cNvSpPr/>
          <p:nvPr/>
        </p:nvSpPr>
        <p:spPr>
          <a:xfrm>
            <a:off x="8138160" y="3593592"/>
            <a:ext cx="3511296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39328" y="3776472"/>
            <a:ext cx="292608" cy="29260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8732520" y="3758184"/>
            <a:ext cx="27340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Sécurité</a:t>
            </a:r>
            <a:endParaRPr lang="en-US" sz="1600" dirty="0"/>
          </a:p>
        </p:txBody>
      </p:sp>
      <p:sp>
        <p:nvSpPr>
          <p:cNvPr id="31" name="Text 23"/>
          <p:cNvSpPr/>
          <p:nvPr/>
        </p:nvSpPr>
        <p:spPr>
          <a:xfrm>
            <a:off x="8366760" y="4160520"/>
            <a:ext cx="3054096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 déconnecter de tous les profils et fermer les sessions partagées.</a:t>
            </a:r>
            <a:endParaRPr lang="en-US" sz="1280" dirty="0"/>
          </a:p>
        </p:txBody>
      </p:sp>
      <p:sp>
        <p:nvSpPr>
          <p:cNvPr id="32" name="Text 24"/>
          <p:cNvSpPr/>
          <p:nvPr/>
        </p:nvSpPr>
        <p:spPr>
          <a:xfrm>
            <a:off x="1965960" y="5879592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 clôture fait partie de l’exercice : une préproduction partagée doit rester exploitable par tous.</a:t>
            </a:r>
            <a:endParaRPr lang="en-US" sz="1550" dirty="0"/>
          </a:p>
        </p:txBody>
      </p:sp>
      <p:sp>
        <p:nvSpPr>
          <p:cNvPr id="33" name="Shape 25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4" name="Text 26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NETTOYAGE</a:t>
            </a:r>
            <a:endParaRPr lang="en-US" sz="82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 en une vue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 : Présentation générale GeoLab II ; analyse des nouveaux modules.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94360" y="1307592"/>
            <a:ext cx="349300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528" y="1490472"/>
            <a:ext cx="292608" cy="29260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88720" y="1472184"/>
            <a:ext cx="2715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Référentiel commun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22960" y="1874520"/>
            <a:ext cx="3035808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Produits, déterminations, méthodes, équipements, profils et consommables.</a:t>
            </a:r>
            <a:endParaRPr lang="en-US" sz="1320" dirty="0"/>
          </a:p>
        </p:txBody>
      </p:sp>
      <p:sp>
        <p:nvSpPr>
          <p:cNvPr id="13" name="Shape 10"/>
          <p:cNvSpPr/>
          <p:nvPr/>
        </p:nvSpPr>
        <p:spPr>
          <a:xfrm>
            <a:off x="4325112" y="1307592"/>
            <a:ext cx="349300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26280" y="1490472"/>
            <a:ext cx="292608" cy="29260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919472" y="1472184"/>
            <a:ext cx="2715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Capacités laboratoire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4553712" y="1874520"/>
            <a:ext cx="3035808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Fiche signalétique, capacité analytique, ressources et déclaration quotidienne.</a:t>
            </a:r>
            <a:endParaRPr lang="en-US" sz="1320" dirty="0"/>
          </a:p>
        </p:txBody>
      </p:sp>
      <p:sp>
        <p:nvSpPr>
          <p:cNvPr id="17" name="Shape 13"/>
          <p:cNvSpPr/>
          <p:nvPr/>
        </p:nvSpPr>
        <p:spPr>
          <a:xfrm>
            <a:off x="8055864" y="1307592"/>
            <a:ext cx="349300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7032" y="1490472"/>
            <a:ext cx="292608" cy="29260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650224" y="1472184"/>
            <a:ext cx="2715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Stocks &amp; alertes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8284464" y="1874520"/>
            <a:ext cx="3035808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Approvisionnements, consommations, situation du stock, péremptions et seuils.</a:t>
            </a:r>
            <a:endParaRPr lang="en-US" sz="1320" dirty="0"/>
          </a:p>
        </p:txBody>
      </p:sp>
      <p:sp>
        <p:nvSpPr>
          <p:cNvPr id="21" name="Shape 16"/>
          <p:cNvSpPr/>
          <p:nvPr/>
        </p:nvSpPr>
        <p:spPr>
          <a:xfrm>
            <a:off x="594360" y="3483864"/>
            <a:ext cx="3493008" cy="1874520"/>
          </a:xfrm>
          <a:prstGeom prst="roundRect">
            <a:avLst>
              <a:gd name="adj" fmla="val 3902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5528" y="3666744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88720" y="3648456"/>
            <a:ext cx="2715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Cartographie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822960" y="4050792"/>
            <a:ext cx="3035808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Recherche multicritère, couches, mesures et export de cartes.</a:t>
            </a:r>
            <a:endParaRPr lang="en-US" sz="1320" dirty="0"/>
          </a:p>
        </p:txBody>
      </p:sp>
      <p:sp>
        <p:nvSpPr>
          <p:cNvPr id="25" name="Shape 19"/>
          <p:cNvSpPr/>
          <p:nvPr/>
        </p:nvSpPr>
        <p:spPr>
          <a:xfrm>
            <a:off x="4325112" y="3483864"/>
            <a:ext cx="3493008" cy="1874520"/>
          </a:xfrm>
          <a:prstGeom prst="roundRect">
            <a:avLst>
              <a:gd name="adj" fmla="val 3902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26280" y="3666744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919472" y="3648456"/>
            <a:ext cx="2715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Accès &amp; audit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4553712" y="4050792"/>
            <a:ext cx="3035808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Gestion décentralisée des utilisateurs, groupes, droits et journal.</a:t>
            </a:r>
            <a:endParaRPr lang="en-US" sz="1320" dirty="0"/>
          </a:p>
        </p:txBody>
      </p:sp>
      <p:sp>
        <p:nvSpPr>
          <p:cNvPr id="29" name="Shape 22"/>
          <p:cNvSpPr/>
          <p:nvPr/>
        </p:nvSpPr>
        <p:spPr>
          <a:xfrm>
            <a:off x="8055864" y="3483864"/>
            <a:ext cx="3493008" cy="1874520"/>
          </a:xfrm>
          <a:prstGeom prst="roundRect">
            <a:avLst>
              <a:gd name="adj" fmla="val 3902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57032" y="3666744"/>
            <a:ext cx="292608" cy="292608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8650224" y="3648456"/>
            <a:ext cx="2715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Notifications</a:t>
            </a:r>
            <a:endParaRPr lang="en-US" sz="1600" dirty="0"/>
          </a:p>
        </p:txBody>
      </p:sp>
      <p:sp>
        <p:nvSpPr>
          <p:cNvPr id="32" name="Text 24"/>
          <p:cNvSpPr/>
          <p:nvPr/>
        </p:nvSpPr>
        <p:spPr>
          <a:xfrm>
            <a:off x="8284464" y="4050792"/>
            <a:ext cx="3035808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Messages ciblés, alertes critiques et coordination entre acteurs.</a:t>
            </a:r>
            <a:endParaRPr lang="en-US" sz="1320" dirty="0"/>
          </a:p>
        </p:txBody>
      </p:sp>
      <p:sp>
        <p:nvSpPr>
          <p:cNvPr id="33" name="Text 25"/>
          <p:cNvSpPr/>
          <p:nvPr/>
        </p:nvSpPr>
        <p:spPr>
          <a:xfrm>
            <a:off x="1051560" y="5870448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Principe directeur : une donnée fiable, saisie au bon niveau, visible au bon périmètre et traçable.</a:t>
            </a:r>
            <a:endParaRPr lang="en-US" sz="1800" dirty="0"/>
          </a:p>
        </p:txBody>
      </p:sp>
      <p:sp>
        <p:nvSpPr>
          <p:cNvPr id="34" name="Shape 26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27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VUE GLOBALE</a:t>
            </a:r>
            <a:endParaRPr lang="en-US" sz="820" dirty="0"/>
          </a:p>
        </p:txBody>
      </p:sp>
      <p:sp>
        <p:nvSpPr>
          <p:cNvPr id="3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CLÔTURE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Quiz de validation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Shape 6"/>
          <p:cNvSpPr/>
          <p:nvPr/>
        </p:nvSpPr>
        <p:spPr>
          <a:xfrm>
            <a:off x="777240" y="1344168"/>
            <a:ext cx="502920" cy="502920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777240" y="148132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481328" y="1325880"/>
            <a:ext cx="9646920" cy="585216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1755648" y="1490472"/>
            <a:ext cx="9098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Quelle différence entre capacité analytique et capacité journalière ?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77240" y="2276856"/>
            <a:ext cx="502920" cy="502920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777240" y="2414016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481328" y="2258568"/>
            <a:ext cx="9646920" cy="585216"/>
          </a:xfrm>
          <a:prstGeom prst="roundRect">
            <a:avLst>
              <a:gd name="adj" fmla="val 6250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1755648" y="2423160"/>
            <a:ext cx="9098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 faut-il vérifier avant de valider une auto-inscription ?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77240" y="3209544"/>
            <a:ext cx="502920" cy="502920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777240" y="334670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481328" y="3191256"/>
            <a:ext cx="9646920" cy="585216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1755648" y="3355848"/>
            <a:ext cx="9098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Comment expliquer un stock affiché dans GeoLab II ?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777240" y="4142232"/>
            <a:ext cx="502920" cy="502920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777240" y="427939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1481328" y="4123944"/>
            <a:ext cx="9646920" cy="585216"/>
          </a:xfrm>
          <a:prstGeom prst="roundRect">
            <a:avLst>
              <a:gd name="adj" fmla="val 6250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21"/>
          <p:cNvSpPr/>
          <p:nvPr/>
        </p:nvSpPr>
        <p:spPr>
          <a:xfrm>
            <a:off x="1755648" y="4288536"/>
            <a:ext cx="9098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Pourquoi l’étendue de données d’un groupe est-elle critique ?</a:t>
            </a:r>
            <a:endParaRPr lang="en-US" sz="1550" dirty="0"/>
          </a:p>
        </p:txBody>
      </p:sp>
      <p:sp>
        <p:nvSpPr>
          <p:cNvPr id="24" name="Shape 22"/>
          <p:cNvSpPr/>
          <p:nvPr/>
        </p:nvSpPr>
        <p:spPr>
          <a:xfrm>
            <a:off x="777240" y="5074920"/>
            <a:ext cx="502920" cy="502920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777240" y="5212080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1481328" y="5056632"/>
            <a:ext cx="9646920" cy="585216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1755648" y="5221224"/>
            <a:ext cx="9098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Quelles preuves permettent d’auditer une modification ?</a:t>
            </a:r>
            <a:endParaRPr lang="en-US" sz="1550" dirty="0"/>
          </a:p>
        </p:txBody>
      </p:sp>
      <p:sp>
        <p:nvSpPr>
          <p:cNvPr id="28" name="Shape 26"/>
          <p:cNvSpPr/>
          <p:nvPr/>
        </p:nvSpPr>
        <p:spPr>
          <a:xfrm>
            <a:off x="1965960" y="5897880"/>
            <a:ext cx="8275320" cy="384048"/>
          </a:xfrm>
          <a:prstGeom prst="roundRect">
            <a:avLst>
              <a:gd name="adj" fmla="val 7143"/>
            </a:avLst>
          </a:prstGeom>
          <a:solidFill>
            <a:srgbClr val="FFF8D9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7"/>
          <p:cNvSpPr/>
          <p:nvPr/>
        </p:nvSpPr>
        <p:spPr>
          <a:xfrm>
            <a:off x="2331720" y="5998464"/>
            <a:ext cx="7543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Répondre individuellement, puis corriger en groupe à partir d’un exemple concret.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Text 29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ÉVALUATION</a:t>
            </a:r>
            <a:endParaRPr lang="en-US" sz="82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CLÔTURE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Synthèse : les 7 réflexes GeoLab II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Shape 6"/>
          <p:cNvSpPr/>
          <p:nvPr/>
        </p:nvSpPr>
        <p:spPr>
          <a:xfrm>
            <a:off x="713232" y="1280160"/>
            <a:ext cx="530352" cy="530352"/>
          </a:xfrm>
          <a:prstGeom prst="ellipse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713232" y="1435608"/>
            <a:ext cx="530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463040" y="1307592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 profil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463040" y="1609344"/>
            <a:ext cx="44622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Vérifier le compte et le périmètre avant d’agir.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713232" y="2423160"/>
            <a:ext cx="530352" cy="53035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713232" y="2578608"/>
            <a:ext cx="530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463040" y="2450592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Bonne entité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463040" y="2752344"/>
            <a:ext cx="44622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Contrôler le laboratoire, la structure et la date.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713232" y="3566160"/>
            <a:ext cx="530352" cy="53035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713232" y="3721608"/>
            <a:ext cx="530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63040" y="3593592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Bonne référence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1463040" y="3895344"/>
            <a:ext cx="44622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Utiliser les valeurs normalisées existantes.</a:t>
            </a:r>
            <a:endParaRPr lang="en-US" sz="1280" dirty="0"/>
          </a:p>
        </p:txBody>
      </p:sp>
      <p:sp>
        <p:nvSpPr>
          <p:cNvPr id="20" name="Shape 18"/>
          <p:cNvSpPr/>
          <p:nvPr/>
        </p:nvSpPr>
        <p:spPr>
          <a:xfrm>
            <a:off x="713232" y="4709160"/>
            <a:ext cx="530352" cy="530352"/>
          </a:xfrm>
          <a:prstGeom prst="ellipse">
            <a:avLst/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713232" y="4864608"/>
            <a:ext cx="530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463040" y="4736592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Bonne preuve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1463040" y="5038344"/>
            <a:ext cx="44622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Renseigner lot, raison, remarque et pièces utiles.</a:t>
            </a:r>
            <a:endParaRPr lang="en-US" sz="1280" dirty="0"/>
          </a:p>
        </p:txBody>
      </p:sp>
      <p:sp>
        <p:nvSpPr>
          <p:cNvPr id="24" name="Shape 22"/>
          <p:cNvSpPr/>
          <p:nvPr/>
        </p:nvSpPr>
        <p:spPr>
          <a:xfrm>
            <a:off x="6263640" y="1280160"/>
            <a:ext cx="530352" cy="53035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6263640" y="1435608"/>
            <a:ext cx="530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013448" y="1307592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 contrôle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7013448" y="1609344"/>
            <a:ext cx="44622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Vérifier le résultat dans le stock, la carte ou le récapitulatif.</a:t>
            </a:r>
            <a:endParaRPr lang="en-US" sz="1280" dirty="0"/>
          </a:p>
        </p:txBody>
      </p:sp>
      <p:sp>
        <p:nvSpPr>
          <p:cNvPr id="28" name="Shape 26"/>
          <p:cNvSpPr/>
          <p:nvPr/>
        </p:nvSpPr>
        <p:spPr>
          <a:xfrm>
            <a:off x="6263640" y="2423160"/>
            <a:ext cx="530352" cy="530352"/>
          </a:xfrm>
          <a:prstGeom prst="ellipse">
            <a:avLst/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7"/>
          <p:cNvSpPr/>
          <p:nvPr/>
        </p:nvSpPr>
        <p:spPr>
          <a:xfrm>
            <a:off x="6263640" y="2578608"/>
            <a:ext cx="530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013448" y="2450592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Bonne sécurité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7013448" y="2752344"/>
            <a:ext cx="44622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Limiter les droits, protéger les comptes et se déconnecter.</a:t>
            </a:r>
            <a:endParaRPr lang="en-US" sz="1280" dirty="0"/>
          </a:p>
        </p:txBody>
      </p:sp>
      <p:sp>
        <p:nvSpPr>
          <p:cNvPr id="32" name="Shape 30"/>
          <p:cNvSpPr/>
          <p:nvPr/>
        </p:nvSpPr>
        <p:spPr>
          <a:xfrm>
            <a:off x="6263640" y="3566160"/>
            <a:ext cx="530352" cy="530352"/>
          </a:xfrm>
          <a:prstGeom prst="ellipse">
            <a:avLst/>
          </a:prstGeom>
          <a:solidFill>
            <a:srgbClr val="203A5F"/>
          </a:solidFill>
          <a:ln w="12700">
            <a:solidFill>
              <a:srgbClr val="203A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6263640" y="3721608"/>
            <a:ext cx="5303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013448" y="3593592"/>
            <a:ext cx="1874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Bonne traçabilité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7013448" y="3895344"/>
            <a:ext cx="44622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Consulter l’historique et le journal pour expliquer les changements.</a:t>
            </a:r>
            <a:endParaRPr lang="en-US" sz="1280" dirty="0"/>
          </a:p>
        </p:txBody>
      </p:sp>
      <p:sp>
        <p:nvSpPr>
          <p:cNvPr id="36" name="Shape 34"/>
          <p:cNvSpPr/>
          <p:nvPr/>
        </p:nvSpPr>
        <p:spPr>
          <a:xfrm>
            <a:off x="1965960" y="5943600"/>
            <a:ext cx="8275320" cy="384048"/>
          </a:xfrm>
          <a:prstGeom prst="roundRect">
            <a:avLst>
              <a:gd name="adj" fmla="val 7143"/>
            </a:avLst>
          </a:prstGeom>
          <a:solidFill>
            <a:srgbClr val="E7F5F4"/>
          </a:solidFill>
          <a:ln w="12700">
            <a:solidFill>
              <a:srgbClr val="0B8E8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7" name="Text 35"/>
          <p:cNvSpPr/>
          <p:nvPr/>
        </p:nvSpPr>
        <p:spPr>
          <a:xfrm>
            <a:off x="2331720" y="6044184"/>
            <a:ext cx="7543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 qualité de GeoLab II est la somme des gestes quotidiens de tous ses utilisateurs.</a:t>
            </a:r>
            <a:endParaRPr lang="en-US" sz="1450" dirty="0"/>
          </a:p>
        </p:txBody>
      </p:sp>
      <p:sp>
        <p:nvSpPr>
          <p:cNvPr id="38" name="Shape 36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7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SYNTHÈSE</a:t>
            </a:r>
            <a:endParaRPr lang="en-US" sz="820" dirty="0"/>
          </a:p>
        </p:txBody>
      </p:sp>
      <p:sp>
        <p:nvSpPr>
          <p:cNvPr id="4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ANNEXE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Documents de référence utilisés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Shape 6"/>
          <p:cNvSpPr/>
          <p:nvPr/>
        </p:nvSpPr>
        <p:spPr>
          <a:xfrm>
            <a:off x="640080" y="1325880"/>
            <a:ext cx="5321808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248" y="1508760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234440" y="149047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 - Guide de l’utilisateur</a:t>
            </a:r>
            <a:endParaRPr lang="en-US" sz="1520" dirty="0"/>
          </a:p>
        </p:txBody>
      </p:sp>
      <p:sp>
        <p:nvSpPr>
          <p:cNvPr id="11" name="Text 8"/>
          <p:cNvSpPr/>
          <p:nvPr/>
        </p:nvSpPr>
        <p:spPr>
          <a:xfrm>
            <a:off x="868680" y="1892808"/>
            <a:ext cx="4864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47 pages : auto-inscription, référentiel, fiche laboratoire, capacité journalière, consommables, cartographie et notifications.</a:t>
            </a:r>
            <a:endParaRPr lang="en-US" sz="1140" dirty="0"/>
          </a:p>
        </p:txBody>
      </p:sp>
      <p:sp>
        <p:nvSpPr>
          <p:cNvPr id="12" name="Shape 9"/>
          <p:cNvSpPr/>
          <p:nvPr/>
        </p:nvSpPr>
        <p:spPr>
          <a:xfrm>
            <a:off x="6217920" y="1325880"/>
            <a:ext cx="5321808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9088" y="1508760"/>
            <a:ext cx="292608" cy="29260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812280" y="1490472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 - Guide de l’administrateur</a:t>
            </a:r>
            <a:endParaRPr lang="en-US" sz="1520" dirty="0"/>
          </a:p>
        </p:txBody>
      </p:sp>
      <p:sp>
        <p:nvSpPr>
          <p:cNvPr id="15" name="Text 11"/>
          <p:cNvSpPr/>
          <p:nvPr/>
        </p:nvSpPr>
        <p:spPr>
          <a:xfrm>
            <a:off x="6446520" y="1892808"/>
            <a:ext cx="4864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35 pages : sécurité, utilisateurs, groupes, journal, annuaire, référentiels, nomenclatures et couches cartographiques.</a:t>
            </a:r>
            <a:endParaRPr lang="en-US" sz="1140" dirty="0"/>
          </a:p>
        </p:txBody>
      </p:sp>
      <p:sp>
        <p:nvSpPr>
          <p:cNvPr id="16" name="Shape 12"/>
          <p:cNvSpPr/>
          <p:nvPr/>
        </p:nvSpPr>
        <p:spPr>
          <a:xfrm>
            <a:off x="640080" y="2862072"/>
            <a:ext cx="5321808" cy="1298448"/>
          </a:xfrm>
          <a:prstGeom prst="roundRect">
            <a:avLst>
              <a:gd name="adj" fmla="val 5634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248" y="3044952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34440" y="3026664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Présentation générale GeoLab II - novembre 2024</a:t>
            </a:r>
            <a:endParaRPr lang="en-US" sz="1520" dirty="0"/>
          </a:p>
        </p:txBody>
      </p:sp>
      <p:sp>
        <p:nvSpPr>
          <p:cNvPr id="19" name="Text 14"/>
          <p:cNvSpPr/>
          <p:nvPr/>
        </p:nvSpPr>
        <p:spPr>
          <a:xfrm>
            <a:off x="868680" y="3429000"/>
            <a:ext cx="4864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Contexte, fonctionnalités, architecture, intégration intersectorielle et évolution par rapport à GeoLab 1.0.</a:t>
            </a:r>
            <a:endParaRPr lang="en-US" sz="1140" dirty="0"/>
          </a:p>
        </p:txBody>
      </p:sp>
      <p:sp>
        <p:nvSpPr>
          <p:cNvPr id="20" name="Shape 15"/>
          <p:cNvSpPr/>
          <p:nvPr/>
        </p:nvSpPr>
        <p:spPr>
          <a:xfrm>
            <a:off x="6217920" y="2862072"/>
            <a:ext cx="5321808" cy="1298448"/>
          </a:xfrm>
          <a:prstGeom prst="roundRect">
            <a:avLst>
              <a:gd name="adj" fmla="val 5634"/>
            </a:avLst>
          </a:prstGeom>
          <a:solidFill>
            <a:srgbClr val="FAFBFC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9088" y="3044952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812280" y="3026664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Analyse fonctionnelle des nouveaux modules</a:t>
            </a:r>
            <a:endParaRPr lang="en-US" sz="1520" dirty="0"/>
          </a:p>
        </p:txBody>
      </p:sp>
      <p:sp>
        <p:nvSpPr>
          <p:cNvPr id="23" name="Text 17"/>
          <p:cNvSpPr/>
          <p:nvPr/>
        </p:nvSpPr>
        <p:spPr>
          <a:xfrm>
            <a:off x="6446520" y="3429000"/>
            <a:ext cx="4864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Gestion des consommables, règles de gestion, alertes, scénarios de navigation, reporting et traçabilité.</a:t>
            </a:r>
            <a:endParaRPr lang="en-US" sz="1140" dirty="0"/>
          </a:p>
        </p:txBody>
      </p:sp>
      <p:sp>
        <p:nvSpPr>
          <p:cNvPr id="24" name="Shape 18"/>
          <p:cNvSpPr/>
          <p:nvPr/>
        </p:nvSpPr>
        <p:spPr>
          <a:xfrm>
            <a:off x="640080" y="4398264"/>
            <a:ext cx="5321808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248" y="4581144"/>
            <a:ext cx="292608" cy="292608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234440" y="4562856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Comptes de test GeoLab II</a:t>
            </a:r>
            <a:endParaRPr lang="en-US" sz="1520" dirty="0"/>
          </a:p>
        </p:txBody>
      </p:sp>
      <p:sp>
        <p:nvSpPr>
          <p:cNvPr id="27" name="Text 20"/>
          <p:cNvSpPr/>
          <p:nvPr/>
        </p:nvSpPr>
        <p:spPr>
          <a:xfrm>
            <a:off x="868680" y="4965192"/>
            <a:ext cx="4864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Profils de préproduction destinés aux démonstrations et exercices.</a:t>
            </a:r>
            <a:endParaRPr lang="en-US" sz="1140" dirty="0"/>
          </a:p>
        </p:txBody>
      </p:sp>
      <p:sp>
        <p:nvSpPr>
          <p:cNvPr id="28" name="Shape 21"/>
          <p:cNvSpPr/>
          <p:nvPr/>
        </p:nvSpPr>
        <p:spPr>
          <a:xfrm>
            <a:off x="6217920" y="4398264"/>
            <a:ext cx="5321808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9088" y="4581144"/>
            <a:ext cx="292608" cy="292608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6812280" y="4562856"/>
            <a:ext cx="4544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Lien de préproduction</a:t>
            </a:r>
            <a:endParaRPr lang="en-US" sz="1520" dirty="0"/>
          </a:p>
        </p:txBody>
      </p:sp>
      <p:sp>
        <p:nvSpPr>
          <p:cNvPr id="31" name="Text 23"/>
          <p:cNvSpPr/>
          <p:nvPr/>
        </p:nvSpPr>
        <p:spPr>
          <a:xfrm>
            <a:off x="6446520" y="4965192"/>
            <a:ext cx="48646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GeoLab II : accès à la page de connexion et aux environnements de test.</a:t>
            </a:r>
            <a:endParaRPr lang="en-US" sz="1140" dirty="0"/>
          </a:p>
        </p:txBody>
      </p:sp>
      <p:sp>
        <p:nvSpPr>
          <p:cNvPr id="32" name="Text 24"/>
          <p:cNvSpPr/>
          <p:nvPr/>
        </p:nvSpPr>
        <p:spPr>
          <a:xfrm>
            <a:off x="1097280" y="5989320"/>
            <a:ext cx="9966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70" i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 captures d’écran proviennent des guides fournis. L’interface de préproduction peut évoluer légèrement.</a:t>
            </a:r>
            <a:endParaRPr lang="en-US" sz="1270" dirty="0"/>
          </a:p>
        </p:txBody>
      </p:sp>
      <p:sp>
        <p:nvSpPr>
          <p:cNvPr id="33" name="Shape 25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4" name="Text 26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</a:t>
            </a:r>
            <a:endParaRPr lang="en-US" sz="82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20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ptx_unzip/ppt/media/image13.png"/>
          <p:cNvPicPr>
            <a:picLocks noChangeAspect="1"/>
          </p:cNvPicPr>
          <p:nvPr/>
        </p:nvPicPr>
        <p:blipFill>
          <a:blip r:embed="rId3"/>
          <a:srcRect t="2676" b="2676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3A5F">
              <a:alpha val="88000"/>
            </a:srgbClr>
          </a:solidFill>
          <a:ln w="12700">
            <a:solidFill>
              <a:srgbClr val="203A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Shape 1"/>
          <p:cNvSpPr/>
          <p:nvPr/>
        </p:nvSpPr>
        <p:spPr>
          <a:xfrm>
            <a:off x="1828800" y="1325880"/>
            <a:ext cx="8549640" cy="4114800"/>
          </a:xfrm>
          <a:prstGeom prst="roundRect">
            <a:avLst>
              <a:gd name="adj" fmla="val 2667"/>
            </a:avLst>
          </a:prstGeom>
          <a:solidFill>
            <a:srgbClr val="203A5F">
              <a:alpha val="88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58968" y="1783080"/>
            <a:ext cx="1234440" cy="12344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926080" y="3063240"/>
            <a:ext cx="6355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Formation terminée</a:t>
            </a:r>
            <a:endParaRPr lang="en-US" sz="3600" dirty="0"/>
          </a:p>
        </p:txBody>
      </p:sp>
      <p:sp>
        <p:nvSpPr>
          <p:cNvPr id="7" name="Text 3"/>
          <p:cNvSpPr/>
          <p:nvPr/>
        </p:nvSpPr>
        <p:spPr>
          <a:xfrm>
            <a:off x="2926080" y="3858768"/>
            <a:ext cx="6355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Merci pour votre participation</a:t>
            </a:r>
            <a:endParaRPr lang="en-US" sz="2100" dirty="0"/>
          </a:p>
        </p:txBody>
      </p:sp>
      <p:sp>
        <p:nvSpPr>
          <p:cNvPr id="8" name="Text 4">
            <a:hlinkClick r:id="rId5"/>
          </p:cNvPr>
          <p:cNvSpPr/>
          <p:nvPr/>
        </p:nvSpPr>
        <p:spPr>
          <a:xfrm>
            <a:off x="2926080" y="4599432"/>
            <a:ext cx="6355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u="sng" dirty="0">
                <a:solidFill>
                  <a:srgbClr val="F2B705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GeoLab II - Préproduction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 fait quoi ? Rôles et étendues de données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administrateur, p. 3-13 ; nouveaux modules.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7635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5240">
            <a:solidFill>
              <a:srgbClr val="203A5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640080" y="1298448"/>
            <a:ext cx="146304" cy="960120"/>
          </a:xfrm>
          <a:prstGeom prst="rect">
            <a:avLst/>
          </a:prstGeom>
          <a:solidFill>
            <a:srgbClr val="203A5F"/>
          </a:solidFill>
          <a:ln w="12700">
            <a:solidFill>
              <a:srgbClr val="203A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960120" y="144475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Administrateur national / métier</a:t>
            </a:r>
            <a:endParaRPr lang="en-US" sz="1620" dirty="0"/>
          </a:p>
        </p:txBody>
      </p:sp>
      <p:sp>
        <p:nvSpPr>
          <p:cNvPr id="12" name="Text 10"/>
          <p:cNvSpPr/>
          <p:nvPr/>
        </p:nvSpPr>
        <p:spPr>
          <a:xfrm>
            <a:off x="3767328" y="1426464"/>
            <a:ext cx="4069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Référentiels communs, sécurité globale, annuaire, supervision et audit national.</a:t>
            </a:r>
            <a:endParaRPr lang="en-US" sz="1270" dirty="0"/>
          </a:p>
        </p:txBody>
      </p:sp>
      <p:sp>
        <p:nvSpPr>
          <p:cNvPr id="13" name="Shape 11"/>
          <p:cNvSpPr/>
          <p:nvPr/>
        </p:nvSpPr>
        <p:spPr>
          <a:xfrm>
            <a:off x="6675120" y="1938528"/>
            <a:ext cx="1325880" cy="210312"/>
          </a:xfrm>
          <a:prstGeom prst="roundRect">
            <a:avLst>
              <a:gd name="adj" fmla="val 17391"/>
            </a:avLst>
          </a:prstGeom>
          <a:solidFill>
            <a:srgbClr val="203A5F"/>
          </a:solidFill>
          <a:ln w="12700">
            <a:solidFill>
              <a:srgbClr val="203A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6720840" y="1988820"/>
            <a:ext cx="1234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NATIONALE</a:t>
            </a:r>
            <a:endParaRPr lang="en-US" sz="780" dirty="0"/>
          </a:p>
        </p:txBody>
      </p:sp>
      <p:sp>
        <p:nvSpPr>
          <p:cNvPr id="15" name="Shape 13"/>
          <p:cNvSpPr/>
          <p:nvPr/>
        </p:nvSpPr>
        <p:spPr>
          <a:xfrm>
            <a:off x="640080" y="2487168"/>
            <a:ext cx="7635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5240">
            <a:solidFill>
              <a:srgbClr val="6C63A8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6" name="Shape 14"/>
          <p:cNvSpPr/>
          <p:nvPr/>
        </p:nvSpPr>
        <p:spPr>
          <a:xfrm>
            <a:off x="640080" y="2487168"/>
            <a:ext cx="146304" cy="960120"/>
          </a:xfrm>
          <a:prstGeom prst="rect">
            <a:avLst/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960120" y="263347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Superviseur ministère / région</a:t>
            </a:r>
            <a:endParaRPr lang="en-US" sz="1620" dirty="0"/>
          </a:p>
        </p:txBody>
      </p:sp>
      <p:sp>
        <p:nvSpPr>
          <p:cNvPr id="18" name="Text 16"/>
          <p:cNvSpPr/>
          <p:nvPr/>
        </p:nvSpPr>
        <p:spPr>
          <a:xfrm>
            <a:off x="3767328" y="2615184"/>
            <a:ext cx="4069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Consultation et pilotage des laboratoires de son périmètre ; tableaux de bord et alertes.</a:t>
            </a:r>
            <a:endParaRPr lang="en-US" sz="1270" dirty="0"/>
          </a:p>
        </p:txBody>
      </p:sp>
      <p:sp>
        <p:nvSpPr>
          <p:cNvPr id="19" name="Shape 17"/>
          <p:cNvSpPr/>
          <p:nvPr/>
        </p:nvSpPr>
        <p:spPr>
          <a:xfrm>
            <a:off x="6675120" y="3127248"/>
            <a:ext cx="1325880" cy="210312"/>
          </a:xfrm>
          <a:prstGeom prst="roundRect">
            <a:avLst>
              <a:gd name="adj" fmla="val 17391"/>
            </a:avLst>
          </a:prstGeom>
          <a:solidFill>
            <a:srgbClr val="6C63A8"/>
          </a:solidFill>
          <a:ln w="12700">
            <a:solidFill>
              <a:srgbClr val="6C63A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8"/>
          <p:cNvSpPr/>
          <p:nvPr/>
        </p:nvSpPr>
        <p:spPr>
          <a:xfrm>
            <a:off x="6720840" y="3177540"/>
            <a:ext cx="1234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/ RÉGION</a:t>
            </a:r>
            <a:endParaRPr lang="en-US" sz="780" dirty="0"/>
          </a:p>
        </p:txBody>
      </p:sp>
      <p:sp>
        <p:nvSpPr>
          <p:cNvPr id="21" name="Shape 19"/>
          <p:cNvSpPr/>
          <p:nvPr/>
        </p:nvSpPr>
        <p:spPr>
          <a:xfrm>
            <a:off x="640080" y="3675888"/>
            <a:ext cx="7635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524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Shape 20"/>
          <p:cNvSpPr/>
          <p:nvPr/>
        </p:nvSpPr>
        <p:spPr>
          <a:xfrm>
            <a:off x="640080" y="3675888"/>
            <a:ext cx="146304" cy="96012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21"/>
          <p:cNvSpPr/>
          <p:nvPr/>
        </p:nvSpPr>
        <p:spPr>
          <a:xfrm>
            <a:off x="960120" y="382219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Administrateur laboratoire</a:t>
            </a:r>
            <a:endParaRPr lang="en-US" sz="1620" dirty="0"/>
          </a:p>
        </p:txBody>
      </p:sp>
      <p:sp>
        <p:nvSpPr>
          <p:cNvPr id="24" name="Text 22"/>
          <p:cNvSpPr/>
          <p:nvPr/>
        </p:nvSpPr>
        <p:spPr>
          <a:xfrm>
            <a:off x="3767328" y="3803904"/>
            <a:ext cx="4069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Comptes et groupes du laboratoire, qualité des données locales et coordination des utilisateurs.</a:t>
            </a:r>
            <a:endParaRPr lang="en-US" sz="1270" dirty="0"/>
          </a:p>
        </p:txBody>
      </p:sp>
      <p:sp>
        <p:nvSpPr>
          <p:cNvPr id="25" name="Shape 23"/>
          <p:cNvSpPr/>
          <p:nvPr/>
        </p:nvSpPr>
        <p:spPr>
          <a:xfrm>
            <a:off x="6675120" y="4315968"/>
            <a:ext cx="1325880" cy="210312"/>
          </a:xfrm>
          <a:prstGeom prst="roundRect">
            <a:avLst>
              <a:gd name="adj" fmla="val 17391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6720840" y="4366260"/>
            <a:ext cx="1234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LABORATOIRE</a:t>
            </a:r>
            <a:endParaRPr lang="en-US" sz="780" dirty="0"/>
          </a:p>
        </p:txBody>
      </p:sp>
      <p:sp>
        <p:nvSpPr>
          <p:cNvPr id="27" name="Shape 25"/>
          <p:cNvSpPr/>
          <p:nvPr/>
        </p:nvSpPr>
        <p:spPr>
          <a:xfrm>
            <a:off x="640080" y="4864608"/>
            <a:ext cx="763524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524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8" name="Shape 26"/>
          <p:cNvSpPr/>
          <p:nvPr/>
        </p:nvSpPr>
        <p:spPr>
          <a:xfrm>
            <a:off x="640080" y="4864608"/>
            <a:ext cx="146304" cy="960120"/>
          </a:xfrm>
          <a:prstGeom prst="rect">
            <a:avLst/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7"/>
          <p:cNvSpPr/>
          <p:nvPr/>
        </p:nvSpPr>
        <p:spPr>
          <a:xfrm>
            <a:off x="960120" y="501091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Technicien / utilisateur labo</a:t>
            </a:r>
            <a:endParaRPr lang="en-US" sz="1620" dirty="0"/>
          </a:p>
        </p:txBody>
      </p:sp>
      <p:sp>
        <p:nvSpPr>
          <p:cNvPr id="30" name="Text 28"/>
          <p:cNvSpPr/>
          <p:nvPr/>
        </p:nvSpPr>
        <p:spPr>
          <a:xfrm>
            <a:off x="3767328" y="4992624"/>
            <a:ext cx="4069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Fiche laboratoire, capacités, ressources, mouvements de stock et notifications.</a:t>
            </a:r>
            <a:endParaRPr lang="en-US" sz="1270" dirty="0"/>
          </a:p>
        </p:txBody>
      </p:sp>
      <p:sp>
        <p:nvSpPr>
          <p:cNvPr id="31" name="Shape 29"/>
          <p:cNvSpPr/>
          <p:nvPr/>
        </p:nvSpPr>
        <p:spPr>
          <a:xfrm>
            <a:off x="6675120" y="5504688"/>
            <a:ext cx="1325880" cy="210312"/>
          </a:xfrm>
          <a:prstGeom prst="roundRect">
            <a:avLst>
              <a:gd name="adj" fmla="val 17391"/>
            </a:avLst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30"/>
          <p:cNvSpPr/>
          <p:nvPr/>
        </p:nvSpPr>
        <p:spPr>
          <a:xfrm>
            <a:off x="6720840" y="5554980"/>
            <a:ext cx="123444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LABORATOIRE</a:t>
            </a:r>
            <a:endParaRPr lang="en-US" sz="780" dirty="0"/>
          </a:p>
        </p:txBody>
      </p:sp>
      <p:sp>
        <p:nvSpPr>
          <p:cNvPr id="33" name="Shape 31"/>
          <p:cNvSpPr/>
          <p:nvPr/>
        </p:nvSpPr>
        <p:spPr>
          <a:xfrm>
            <a:off x="8613648" y="1298448"/>
            <a:ext cx="2926080" cy="4590288"/>
          </a:xfrm>
          <a:prstGeom prst="roundRect">
            <a:avLst>
              <a:gd name="adj" fmla="val 2188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2912" y="1627632"/>
            <a:ext cx="987552" cy="987552"/>
          </a:xfrm>
          <a:prstGeom prst="rect">
            <a:avLst/>
          </a:prstGeom>
        </p:spPr>
      </p:pic>
      <p:sp>
        <p:nvSpPr>
          <p:cNvPr id="35" name="Text 32"/>
          <p:cNvSpPr/>
          <p:nvPr/>
        </p:nvSpPr>
        <p:spPr>
          <a:xfrm>
            <a:off x="8979408" y="2743200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Règle de gouvernance</a:t>
            </a:r>
            <a:endParaRPr lang="en-US" sz="1900" dirty="0"/>
          </a:p>
        </p:txBody>
      </p:sp>
      <p:sp>
        <p:nvSpPr>
          <p:cNvPr id="36" name="Text 33"/>
          <p:cNvSpPr/>
          <p:nvPr/>
        </p:nvSpPr>
        <p:spPr>
          <a:xfrm>
            <a:off x="8961120" y="3273552"/>
            <a:ext cx="224028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 rôle définit ce que l’utilisateur peut faire.</a:t>
            </a:r>
            <a:endParaRPr lang="en-US" sz="1500" dirty="0"/>
          </a:p>
          <a:p>
            <a:pPr marL="0" indent="0" algn="ctr">
              <a:buNone/>
            </a:pP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L’étendue de données définit sur quelles entités il peut agir ou consulter.</a:t>
            </a:r>
            <a:endParaRPr lang="en-US" sz="1500" dirty="0"/>
          </a:p>
        </p:txBody>
      </p:sp>
      <p:sp>
        <p:nvSpPr>
          <p:cNvPr id="37" name="Text 34"/>
          <p:cNvSpPr/>
          <p:nvPr/>
        </p:nvSpPr>
        <p:spPr>
          <a:xfrm>
            <a:off x="8979408" y="514807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C748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Toujours appliquer le principe du moindre privilège.</a:t>
            </a:r>
            <a:endParaRPr lang="en-US" sz="1320" dirty="0"/>
          </a:p>
        </p:txBody>
      </p:sp>
      <p:sp>
        <p:nvSpPr>
          <p:cNvPr id="38" name="Shape 35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6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RÔLES</a:t>
            </a:r>
            <a:endParaRPr lang="en-US" sz="820" dirty="0"/>
          </a:p>
        </p:txBody>
      </p:sp>
      <p:sp>
        <p:nvSpPr>
          <p:cNvPr id="4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Accès à la préproduction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Environnement : GeoLab II préproduction.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40080" y="1298448"/>
            <a:ext cx="5806440" cy="4407408"/>
          </a:xfrm>
          <a:prstGeom prst="roundRect">
            <a:avLst>
              <a:gd name="adj" fmla="val 103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ptx_unzip/ppt/media/image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2051062"/>
            <a:ext cx="5733288" cy="2902181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748272" y="1298448"/>
            <a:ext cx="4800600" cy="4666070"/>
          </a:xfrm>
          <a:prstGeom prst="roundRect">
            <a:avLst>
              <a:gd name="adj" fmla="val 1452"/>
            </a:avLst>
          </a:prstGeom>
          <a:solidFill>
            <a:srgbClr val="F4F6F8"/>
          </a:solidFill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6600" y="1627632"/>
            <a:ext cx="411480" cy="4114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662672" y="162763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Lien de connexion</a:t>
            </a:r>
            <a:endParaRPr lang="en-US" sz="1900" dirty="0"/>
          </a:p>
        </p:txBody>
      </p:sp>
      <p:sp>
        <p:nvSpPr>
          <p:cNvPr id="14" name="Text 10">
            <a:hlinkClick r:id="rId5"/>
          </p:cNvPr>
          <p:cNvSpPr/>
          <p:nvPr/>
        </p:nvSpPr>
        <p:spPr>
          <a:xfrm>
            <a:off x="7086600" y="21031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u="sng" dirty="0">
                <a:solidFill>
                  <a:srgbClr val="2F80ED"/>
                </a:solidFill>
                <a:uFill>
                  <a:solidFill>
                    <a:srgbClr val="2F80ED"/>
                  </a:solidFill>
                </a:uFill>
                <a:latin typeface="Aptos" pitchFamily="34" charset="0"/>
                <a:ea typeface="Aptos" pitchFamily="34" charset="-122"/>
                <a:cs typeface="Apto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Accéder à GeoLab II - Préproduction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7086600" y="2743200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Comptes utilisés pendant la formation</a:t>
            </a:r>
            <a:endParaRPr lang="en-US" sz="17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086600" y="3127248"/>
          <a:ext cx="3749040" cy="141732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Profil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Login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Administrateur national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admin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Superviseur ministère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mesrs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Administrateur laboratoire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mesrs01admin / nadir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4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Technicien laboratoire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80" dirty="0">
                          <a:solidFill>
                            <a:srgbClr val="24313E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mesrs01 / nadir2</a:t>
                      </a:r>
                      <a:endParaRPr lang="en-US" sz="108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54864" marR="54864" marT="54864" marB="54864">
                    <a:lnL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D5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Shape 12"/>
          <p:cNvSpPr/>
          <p:nvPr/>
        </p:nvSpPr>
        <p:spPr>
          <a:xfrm>
            <a:off x="7086600" y="4937760"/>
            <a:ext cx="118872" cy="118872"/>
          </a:xfrm>
          <a:prstGeom prst="ellipse">
            <a:avLst/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3"/>
          <p:cNvSpPr/>
          <p:nvPr/>
        </p:nvSpPr>
        <p:spPr>
          <a:xfrm>
            <a:off x="7296912" y="4846320"/>
            <a:ext cx="4088264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 pas changer les mots de passe des comptes partagés.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7086600" y="5248656"/>
            <a:ext cx="118872" cy="118872"/>
          </a:xfrm>
          <a:prstGeom prst="ellipse">
            <a:avLst/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5"/>
          <p:cNvSpPr/>
          <p:nvPr/>
        </p:nvSpPr>
        <p:spPr>
          <a:xfrm>
            <a:off x="7296912" y="5157216"/>
            <a:ext cx="436168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r>
              <a:rPr lang="en-US" sz="1500" dirty="0">
                <a:solidFill>
                  <a:srgbClr val="24313E"/>
                </a:solidFill>
                <a:latin typeface="Aptos" pitchFamily="34" charset="0"/>
              </a:rPr>
              <a:t>Ne saisir aucune donnée personnelle réelle pendant les </a:t>
            </a:r>
            <a:r>
              <a:rPr lang="en-US" sz="1500" dirty="0" err="1">
                <a:solidFill>
                  <a:srgbClr val="24313E"/>
                </a:solidFill>
                <a:latin typeface="Aptos" pitchFamily="34" charset="0"/>
              </a:rPr>
              <a:t>exercices</a:t>
            </a:r>
            <a:r>
              <a:rPr lang="en-US" sz="1250" dirty="0">
                <a:solidFill>
                  <a:srgbClr val="24313E"/>
                </a:solidFill>
                <a:latin typeface="Aptos" pitchFamily="34" charset="0"/>
              </a:rPr>
              <a:t>.</a:t>
            </a:r>
          </a:p>
        </p:txBody>
      </p:sp>
      <p:sp>
        <p:nvSpPr>
          <p:cNvPr id="21" name="Shape 16"/>
          <p:cNvSpPr/>
          <p:nvPr/>
        </p:nvSpPr>
        <p:spPr>
          <a:xfrm>
            <a:off x="7086600" y="5559552"/>
            <a:ext cx="118872" cy="118872"/>
          </a:xfrm>
          <a:prstGeom prst="ellipse">
            <a:avLst/>
          </a:prstGeom>
          <a:solidFill>
            <a:srgbClr val="C74848"/>
          </a:solidFill>
          <a:ln w="12700">
            <a:solidFill>
              <a:srgbClr val="C748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17"/>
          <p:cNvSpPr/>
          <p:nvPr/>
        </p:nvSpPr>
        <p:spPr>
          <a:xfrm>
            <a:off x="7296912" y="5468112"/>
            <a:ext cx="367588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2431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Préfixer les données temporaires par FORM_.</a:t>
            </a:r>
            <a:endParaRPr lang="en-US" sz="1250" dirty="0"/>
          </a:p>
        </p:txBody>
      </p:sp>
      <p:sp>
        <p:nvSpPr>
          <p:cNvPr id="23" name="Shape 18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19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ACCÈS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Navigation et repères d’interface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5-8.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58368" y="1298448"/>
            <a:ext cx="6400800" cy="214884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2050189"/>
            <a:ext cx="6327648" cy="645357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360920" y="1298448"/>
            <a:ext cx="416052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2088" y="1481328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955280" y="146304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menu dépend du profil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589520" y="1865376"/>
            <a:ext cx="3703320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 fonctions affichées sont déterminées par le groupe, les droits associés et l’étendue de données. Un technicien et un administrateur ne voient pas la même navigation.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658368" y="3858768"/>
            <a:ext cx="24871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6510">
            <a:solidFill>
              <a:srgbClr val="0B8E8E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6" name="Shape 12"/>
          <p:cNvSpPr/>
          <p:nvPr/>
        </p:nvSpPr>
        <p:spPr>
          <a:xfrm>
            <a:off x="804672" y="4014216"/>
            <a:ext cx="347472" cy="347472"/>
          </a:xfrm>
          <a:prstGeom prst="ellipse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3"/>
          <p:cNvSpPr/>
          <p:nvPr/>
        </p:nvSpPr>
        <p:spPr>
          <a:xfrm>
            <a:off x="804672" y="407365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225296" y="3986784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Repérer</a:t>
            </a:r>
            <a:endParaRPr lang="en-US" sz="1350" dirty="0"/>
          </a:p>
        </p:txBody>
      </p:sp>
      <p:sp>
        <p:nvSpPr>
          <p:cNvPr id="19" name="Text 15"/>
          <p:cNvSpPr/>
          <p:nvPr/>
        </p:nvSpPr>
        <p:spPr>
          <a:xfrm>
            <a:off x="804672" y="4407408"/>
            <a:ext cx="21945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Menu principal, utilisateur et notifications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3200400" y="4457700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Shape 17"/>
          <p:cNvSpPr/>
          <p:nvPr/>
        </p:nvSpPr>
        <p:spPr>
          <a:xfrm>
            <a:off x="3456432" y="3858768"/>
            <a:ext cx="24871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6510">
            <a:solidFill>
              <a:srgbClr val="2F80E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Shape 18"/>
          <p:cNvSpPr/>
          <p:nvPr/>
        </p:nvSpPr>
        <p:spPr>
          <a:xfrm>
            <a:off x="3602736" y="4014216"/>
            <a:ext cx="347472" cy="347472"/>
          </a:xfrm>
          <a:prstGeom prst="ellipse">
            <a:avLst/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19"/>
          <p:cNvSpPr/>
          <p:nvPr/>
        </p:nvSpPr>
        <p:spPr>
          <a:xfrm>
            <a:off x="3602736" y="407365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4023360" y="3986784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Filtrer</a:t>
            </a:r>
            <a:endParaRPr lang="en-US" sz="1350" dirty="0"/>
          </a:p>
        </p:txBody>
      </p:sp>
      <p:sp>
        <p:nvSpPr>
          <p:cNvPr id="25" name="Text 21"/>
          <p:cNvSpPr/>
          <p:nvPr/>
        </p:nvSpPr>
        <p:spPr>
          <a:xfrm>
            <a:off x="3602736" y="4407408"/>
            <a:ext cx="21945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Recherche rapide, dynamique et filtres latéraux</a:t>
            </a:r>
            <a:endParaRPr lang="en-US" sz="1050" dirty="0"/>
          </a:p>
        </p:txBody>
      </p:sp>
      <p:sp>
        <p:nvSpPr>
          <p:cNvPr id="26" name="Shape 22"/>
          <p:cNvSpPr/>
          <p:nvPr/>
        </p:nvSpPr>
        <p:spPr>
          <a:xfrm>
            <a:off x="5998464" y="4457700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Shape 23"/>
          <p:cNvSpPr/>
          <p:nvPr/>
        </p:nvSpPr>
        <p:spPr>
          <a:xfrm>
            <a:off x="6254496" y="3858768"/>
            <a:ext cx="24871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6510">
            <a:solidFill>
              <a:srgbClr val="F2994A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8" name="Shape 24"/>
          <p:cNvSpPr/>
          <p:nvPr/>
        </p:nvSpPr>
        <p:spPr>
          <a:xfrm>
            <a:off x="6400800" y="4014216"/>
            <a:ext cx="347472" cy="347472"/>
          </a:xfrm>
          <a:prstGeom prst="ellipse">
            <a:avLst/>
          </a:prstGeom>
          <a:solidFill>
            <a:srgbClr val="F2994A"/>
          </a:solidFill>
          <a:ln w="12700">
            <a:solidFill>
              <a:srgbClr val="F299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5"/>
          <p:cNvSpPr/>
          <p:nvPr/>
        </p:nvSpPr>
        <p:spPr>
          <a:xfrm>
            <a:off x="6400800" y="407365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6821424" y="3986784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Agir</a:t>
            </a:r>
            <a:endParaRPr lang="en-US" sz="1350" dirty="0"/>
          </a:p>
        </p:txBody>
      </p:sp>
      <p:sp>
        <p:nvSpPr>
          <p:cNvPr id="31" name="Text 27"/>
          <p:cNvSpPr/>
          <p:nvPr/>
        </p:nvSpPr>
        <p:spPr>
          <a:xfrm>
            <a:off x="6400800" y="4407408"/>
            <a:ext cx="21945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Ajouter, éditer, enregistrer ou supprimer</a:t>
            </a:r>
            <a:endParaRPr lang="en-US" sz="1050" dirty="0"/>
          </a:p>
        </p:txBody>
      </p:sp>
      <p:sp>
        <p:nvSpPr>
          <p:cNvPr id="32" name="Shape 28"/>
          <p:cNvSpPr/>
          <p:nvPr/>
        </p:nvSpPr>
        <p:spPr>
          <a:xfrm>
            <a:off x="8796528" y="4457700"/>
            <a:ext cx="201168" cy="219456"/>
          </a:xfrm>
          <a:prstGeom prst="chevron">
            <a:avLst/>
          </a:prstGeom>
          <a:solidFill>
            <a:srgbClr val="CDD5DD"/>
          </a:solidFill>
          <a:ln w="12700">
            <a:solidFill>
              <a:srgbClr val="CDD5D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Shape 29"/>
          <p:cNvSpPr/>
          <p:nvPr/>
        </p:nvSpPr>
        <p:spPr>
          <a:xfrm>
            <a:off x="9052560" y="3858768"/>
            <a:ext cx="2487168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6510">
            <a:solidFill>
              <a:srgbClr val="2D9C6D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4" name="Shape 30"/>
          <p:cNvSpPr/>
          <p:nvPr/>
        </p:nvSpPr>
        <p:spPr>
          <a:xfrm>
            <a:off x="9198864" y="4014216"/>
            <a:ext cx="347472" cy="347472"/>
          </a:xfrm>
          <a:prstGeom prst="ellipse">
            <a:avLst/>
          </a:prstGeom>
          <a:solidFill>
            <a:srgbClr val="2D9C6D"/>
          </a:solidFill>
          <a:ln w="12700">
            <a:solidFill>
              <a:srgbClr val="2D9C6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Text 31"/>
          <p:cNvSpPr/>
          <p:nvPr/>
        </p:nvSpPr>
        <p:spPr>
          <a:xfrm>
            <a:off x="9198864" y="407365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36" name="Text 32"/>
          <p:cNvSpPr/>
          <p:nvPr/>
        </p:nvSpPr>
        <p:spPr>
          <a:xfrm>
            <a:off x="9619488" y="3986784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Contrôler</a:t>
            </a:r>
            <a:endParaRPr lang="en-US" sz="1350" dirty="0"/>
          </a:p>
        </p:txBody>
      </p:sp>
      <p:sp>
        <p:nvSpPr>
          <p:cNvPr id="37" name="Text 33"/>
          <p:cNvSpPr/>
          <p:nvPr/>
        </p:nvSpPr>
        <p:spPr>
          <a:xfrm>
            <a:off x="9198864" y="4407408"/>
            <a:ext cx="21945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Historique, export et résultat métier</a:t>
            </a:r>
            <a:endParaRPr lang="en-US" sz="1050" dirty="0"/>
          </a:p>
        </p:txBody>
      </p:sp>
      <p:sp>
        <p:nvSpPr>
          <p:cNvPr id="38" name="Shape 34"/>
          <p:cNvSpPr/>
          <p:nvPr/>
        </p:nvSpPr>
        <p:spPr>
          <a:xfrm>
            <a:off x="658368" y="5596128"/>
            <a:ext cx="10881360" cy="502920"/>
          </a:xfrm>
          <a:prstGeom prst="roundRect">
            <a:avLst>
              <a:gd name="adj" fmla="val 7273"/>
            </a:avLst>
          </a:prstGeom>
          <a:solidFill>
            <a:srgbClr val="FFF8D9"/>
          </a:solidFill>
          <a:ln w="12700">
            <a:solidFill>
              <a:srgbClr val="F2B70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5"/>
          <p:cNvSpPr/>
          <p:nvPr/>
        </p:nvSpPr>
        <p:spPr>
          <a:xfrm>
            <a:off x="960120" y="5733288"/>
            <a:ext cx="10287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203A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Avant toute saisie : vérifier le laboratoire, la date et le profil affichés dans l’en-tête de l’écran.</a:t>
            </a:r>
            <a:endParaRPr lang="en-US" sz="1450" dirty="0"/>
          </a:p>
        </p:txBody>
      </p:sp>
      <p:sp>
        <p:nvSpPr>
          <p:cNvPr id="40" name="Shape 36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Text 37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REPÈRES</a:t>
            </a:r>
            <a:endParaRPr lang="en-US" sz="820" dirty="0"/>
          </a:p>
        </p:txBody>
      </p:sp>
      <p:sp>
        <p:nvSpPr>
          <p:cNvPr id="4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0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_pptx_unzip/ppt/media/image13.png"/>
          <p:cNvPicPr>
            <a:picLocks noChangeAspect="1"/>
          </p:cNvPicPr>
          <p:nvPr/>
        </p:nvPicPr>
        <p:blipFill>
          <a:blip r:embed="rId3"/>
          <a:srcRect t="2676" b="2676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3A5F">
              <a:alpha val="82000"/>
            </a:srgbClr>
          </a:solidFill>
          <a:ln w="12700">
            <a:solidFill>
              <a:srgbClr val="203A5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Shape 1"/>
          <p:cNvSpPr/>
          <p:nvPr/>
        </p:nvSpPr>
        <p:spPr>
          <a:xfrm>
            <a:off x="0" y="0"/>
            <a:ext cx="4663440" cy="6858000"/>
          </a:xfrm>
          <a:prstGeom prst="rect">
            <a:avLst/>
          </a:prstGeom>
          <a:solidFill>
            <a:srgbClr val="0B5D67">
              <a:alpha val="96000"/>
            </a:srgbClr>
          </a:solidFill>
          <a:ln w="12700">
            <a:solidFill>
              <a:srgbClr val="0B5D6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2"/>
          <p:cNvSpPr/>
          <p:nvPr/>
        </p:nvSpPr>
        <p:spPr>
          <a:xfrm>
            <a:off x="594360" y="1005840"/>
            <a:ext cx="1005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FFFF">
                    <a:alpha val="90000"/>
                  </a:srgbClr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</a:t>
            </a:r>
            <a:endParaRPr lang="en-US" sz="64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1640" y="1143000"/>
            <a:ext cx="713232" cy="7132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4360" y="2240280"/>
            <a:ext cx="3886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Parcours Utilisateur de laboratoire</a:t>
            </a:r>
            <a:endParaRPr lang="en-US" sz="3400" dirty="0"/>
          </a:p>
        </p:txBody>
      </p:sp>
      <p:sp>
        <p:nvSpPr>
          <p:cNvPr id="8" name="Text 4"/>
          <p:cNvSpPr/>
          <p:nvPr/>
        </p:nvSpPr>
        <p:spPr>
          <a:xfrm>
            <a:off x="621792" y="3493008"/>
            <a:ext cx="3611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Mettre à jour la fiche, déclarer la capacité, gérer les ressources et les consommables.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9738360" y="6272784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502920" y="192024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60" dirty="0">
                <a:solidFill>
                  <a:srgbClr val="0B8E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UTILISATEUR LABORATOIRE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02920" y="457200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Fiche laboratoire : structure de la donnée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155680" cy="0"/>
          </a:xfrm>
          <a:prstGeom prst="line">
            <a:avLst/>
          </a:prstGeom>
          <a:noFill/>
          <a:ln w="12700">
            <a:solidFill>
              <a:srgbClr val="E7EBE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9829800" y="201168"/>
            <a:ext cx="1143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GEOLAB II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543800" y="393192"/>
            <a:ext cx="34290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70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Ministère du Commerce et de la Promotion des Exportations</a:t>
            </a:r>
            <a:endParaRPr lang="en-US" sz="770" dirty="0"/>
          </a:p>
        </p:txBody>
      </p:sp>
      <p:sp>
        <p:nvSpPr>
          <p:cNvPr id="8" name="Text 6"/>
          <p:cNvSpPr/>
          <p:nvPr/>
        </p:nvSpPr>
        <p:spPr>
          <a:xfrm>
            <a:off x="502920" y="6510528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i="1" dirty="0">
                <a:solidFill>
                  <a:srgbClr val="7B87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: Guide utilisateur, p. 9-11.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658368" y="1298448"/>
            <a:ext cx="3886200" cy="452628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0" name="Image 0" descr="/mnt/data/_pdfimgs_user/img-0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2438339"/>
            <a:ext cx="3794760" cy="224649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4800600" y="1298448"/>
            <a:ext cx="3182112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1768" y="1481328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94960" y="1463040"/>
            <a:ext cx="2404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Identification &amp; géolocalisation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5029200" y="1865376"/>
            <a:ext cx="27249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Où se trouve le laboratoire et comment le contacter ?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211312" y="1298448"/>
            <a:ext cx="3182112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12480" y="1481328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805672" y="1463040"/>
            <a:ext cx="2404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Capacité analytique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439912" y="1865376"/>
            <a:ext cx="27249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Quels types d’analyses et d’essais peut-il offrir ?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4800600" y="2788920"/>
            <a:ext cx="3182112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01768" y="2971800"/>
            <a:ext cx="292608" cy="292608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394960" y="2953512"/>
            <a:ext cx="2404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Déterminations</a:t>
            </a:r>
            <a:endParaRPr lang="en-US" sz="1450" dirty="0"/>
          </a:p>
        </p:txBody>
      </p:sp>
      <p:sp>
        <p:nvSpPr>
          <p:cNvPr id="22" name="Text 16"/>
          <p:cNvSpPr/>
          <p:nvPr/>
        </p:nvSpPr>
        <p:spPr>
          <a:xfrm>
            <a:off x="5029200" y="3355848"/>
            <a:ext cx="27249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Quelles analyses précises, méthodes et accréditations ?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8211312" y="2788920"/>
            <a:ext cx="3182112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12480" y="2971800"/>
            <a:ext cx="292608" cy="29260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8805672" y="2953512"/>
            <a:ext cx="2404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Équipements &amp; RH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8439912" y="3355848"/>
            <a:ext cx="27249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Avec quels moyens techniques et humains ?</a:t>
            </a:r>
            <a:endParaRPr lang="en-US" sz="1150" dirty="0"/>
          </a:p>
        </p:txBody>
      </p:sp>
      <p:sp>
        <p:nvSpPr>
          <p:cNvPr id="27" name="Shape 20"/>
          <p:cNvSpPr/>
          <p:nvPr/>
        </p:nvSpPr>
        <p:spPr>
          <a:xfrm>
            <a:off x="4800600" y="4279392"/>
            <a:ext cx="3182112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 w="12700">
            <a:solidFill>
              <a:srgbClr val="E7EBEF"/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01768" y="4462272"/>
            <a:ext cx="292608" cy="292608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394960" y="4443984"/>
            <a:ext cx="2404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203A5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Historique</a:t>
            </a:r>
            <a:endParaRPr lang="en-US" sz="1450" dirty="0"/>
          </a:p>
        </p:txBody>
      </p:sp>
      <p:sp>
        <p:nvSpPr>
          <p:cNvPr id="30" name="Text 22"/>
          <p:cNvSpPr/>
          <p:nvPr/>
        </p:nvSpPr>
        <p:spPr>
          <a:xfrm>
            <a:off x="5029200" y="4846320"/>
            <a:ext cx="272491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 a modifié quoi et quand ?</a:t>
            </a:r>
            <a:endParaRPr lang="en-US" sz="1150" dirty="0"/>
          </a:p>
        </p:txBody>
      </p:sp>
      <p:sp>
        <p:nvSpPr>
          <p:cNvPr id="31" name="Shape 23"/>
          <p:cNvSpPr/>
          <p:nvPr/>
        </p:nvSpPr>
        <p:spPr>
          <a:xfrm>
            <a:off x="4800600" y="5687568"/>
            <a:ext cx="6583680" cy="438912"/>
          </a:xfrm>
          <a:prstGeom prst="roundRect">
            <a:avLst>
              <a:gd name="adj" fmla="val 6250"/>
            </a:avLst>
          </a:prstGeom>
          <a:solidFill>
            <a:srgbClr val="FDEEEE"/>
          </a:solidFill>
          <a:ln w="12700">
            <a:solidFill>
              <a:srgbClr val="C7484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24"/>
          <p:cNvSpPr/>
          <p:nvPr/>
        </p:nvSpPr>
        <p:spPr>
          <a:xfrm>
            <a:off x="5074920" y="5806440"/>
            <a:ext cx="6035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C748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Une fiche incomplète ou obsolète fausse la recherche, la cartographie et les indicateurs.</a:t>
            </a:r>
            <a:endParaRPr lang="en-US" sz="1350" dirty="0"/>
          </a:p>
        </p:txBody>
      </p:sp>
      <p:sp>
        <p:nvSpPr>
          <p:cNvPr id="33" name="Shape 25"/>
          <p:cNvSpPr/>
          <p:nvPr/>
        </p:nvSpPr>
        <p:spPr>
          <a:xfrm>
            <a:off x="10469880" y="6281928"/>
            <a:ext cx="1051560" cy="256032"/>
          </a:xfrm>
          <a:prstGeom prst="roundRect">
            <a:avLst>
              <a:gd name="adj" fmla="val 17857"/>
            </a:avLst>
          </a:prstGeom>
          <a:solidFill>
            <a:srgbClr val="0B8E8E"/>
          </a:solidFill>
          <a:ln w="12700">
            <a:solidFill>
              <a:srgbClr val="0B8E8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4" name="Text 26"/>
          <p:cNvSpPr/>
          <p:nvPr/>
        </p:nvSpPr>
        <p:spPr>
          <a:xfrm>
            <a:off x="10515600" y="6336792"/>
            <a:ext cx="9601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FICHE LABO</a:t>
            </a:r>
            <a:endParaRPr lang="en-US" sz="82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67160" y="6510528"/>
            <a:ext cx="32004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B8794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5481</Words>
  <Application>Microsoft Office PowerPoint</Application>
  <PresentationFormat>Grand écran</PresentationFormat>
  <Paragraphs>889</Paragraphs>
  <Slides>43</Slides>
  <Notes>43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7" baseType="lpstr">
      <vt:lpstr>Aptos</vt:lpstr>
      <vt:lpstr>Aptos Display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Mission GEOLAB III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de formation GeoLab II</dc:title>
  <dc:subject>Formation GeoLab II - Administrateurs et utilisateurs de laboratoire</dc:subject>
  <dc:creator>Mission GEOLAB III</dc:creator>
  <cp:lastModifiedBy>Nadir Benhamouda</cp:lastModifiedBy>
  <cp:revision>4</cp:revision>
  <dcterms:created xsi:type="dcterms:W3CDTF">2026-07-15T12:45:14Z</dcterms:created>
  <dcterms:modified xsi:type="dcterms:W3CDTF">2026-07-16T07:28:06Z</dcterms:modified>
</cp:coreProperties>
</file>